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40"/>
  </p:normalViewPr>
  <p:slideViewPr>
    <p:cSldViewPr snapToGrid="0" snapToObjects="1">
      <p:cViewPr varScale="1">
        <p:scale>
          <a:sx n="129" d="100"/>
          <a:sy n="129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5" name="Shape 3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8" name="Shape 3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He liked Think Java book 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Selected “Think Java” 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Checked its macro concept map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3" name="Shape 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Changing and adding features and svg items (solved by, Foreign Objects)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Linking between concept and books pdf (solved by, ng2-pdf-viewer tool)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Showing the graph of concepts (solved by, d3 library)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Faking backend for login, registration and authentication (solved by, HTML5 local storage and Json file)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Implementing CRUD methods (Create, Read, Update and Delete) on Json file (upgraded Angular version 8+,adding a nodejs 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Enter to an interesting micro concept map from macro map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He is a newbie so started with learning “computer science” 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He can set difficult level to unlock  more concepts while learning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Color Map (Green, Red)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7" name="Shape 4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lvl1pPr>
          </a:lstStyle>
          <a:p>
            <a:r>
              <a:t>He can directly see related sentence in the glossary, and go to related page in book  with a simple click.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lvl1pPr>
          </a:lstStyle>
          <a:p>
            <a:r>
              <a:t>Filling blank test will help him  remember the concepts’ names and connections.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0" name="Shape 4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lvl1pPr>
          </a:lstStyle>
          <a:p>
            <a:r>
              <a:t>  Single choice test will help him remember the concepts’ meaning.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lvl1pPr>
          </a:lstStyle>
          <a:p>
            <a:r>
              <a:t>  Both tests’ result will be represented in the micro map with colors and text.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lvl1pPr>
          </a:lstStyle>
          <a:p>
            <a:r>
              <a:t>  When he finished learning the concepts in one map, he can directly jump to another new map.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2" name="Shape 4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 Modification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Concept : Drag, Modify, Delete , Linkword: Show them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Add a node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add a link word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show a link arrow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save it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62;p14"/>
          <p:cNvSpPr/>
          <p:nvPr/>
        </p:nvSpPr>
        <p:spPr>
          <a:xfrm>
            <a:off x="250825" y="276225"/>
            <a:ext cx="8642350" cy="1566863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/>
            </a:pPr>
            <a:endParaRPr/>
          </a:p>
        </p:txBody>
      </p:sp>
      <p:sp>
        <p:nvSpPr>
          <p:cNvPr id="108" name="Google Shape;63;p14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109" name="Google Shape;64;p14"/>
          <p:cNvSpPr/>
          <p:nvPr/>
        </p:nvSpPr>
        <p:spPr>
          <a:xfrm>
            <a:off x="250824" y="269280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110" name="Google Shape;65;p14"/>
          <p:cNvSpPr/>
          <p:nvPr/>
        </p:nvSpPr>
        <p:spPr>
          <a:xfrm>
            <a:off x="250824" y="1839714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111" name="Google Shape;66;p14"/>
          <p:cNvSpPr txBox="1"/>
          <p:nvPr/>
        </p:nvSpPr>
        <p:spPr>
          <a:xfrm>
            <a:off x="250825" y="4960868"/>
            <a:ext cx="7559675" cy="204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775" tIns="46775" rIns="46775" bIns="46775" anchor="ctr">
            <a:spAutoFit/>
          </a:bodyPr>
          <a:lstStyle>
            <a:lvl1pPr>
              <a:defRPr sz="800">
                <a:solidFill>
                  <a:srgbClr val="B5B5B5"/>
                </a:solidFill>
              </a:defRPr>
            </a:lvl1pPr>
          </a:lstStyle>
          <a:p>
            <a: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2" name="Google Shape;67;p14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" name="Google Shape;68;p14"/>
          <p:cNvSpPr txBox="1"/>
          <p:nvPr/>
        </p:nvSpPr>
        <p:spPr>
          <a:xfrm>
            <a:off x="6948488" y="4893469"/>
            <a:ext cx="1944687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/>
            </a:lvl1pPr>
          </a:lstStyle>
          <a:p>
            <a:r>
              <a:t>28-May-19</a:t>
            </a:r>
          </a:p>
        </p:txBody>
      </p:sp>
      <p:pic>
        <p:nvPicPr>
          <p:cNvPr id="114" name="Google Shape;69;p14" descr="Google Shape;69;p14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4388" y="519112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xfrm>
            <a:off x="358775" y="280988"/>
            <a:ext cx="6734175" cy="671513"/>
          </a:xfrm>
          <a:prstGeom prst="rect">
            <a:avLst/>
          </a:prstGeom>
        </p:spPr>
        <p:txBody>
          <a:bodyPr lIns="0" tIns="0" rIns="0" bIns="0" anchor="b"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8775" y="1087040"/>
            <a:ext cx="6734175" cy="708424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914400" indent="-355600" algn="ctr">
              <a:lnSpc>
                <a:spcPct val="100000"/>
              </a:lnSpc>
              <a:buClrTx/>
              <a:buSzPts val="2000"/>
              <a:buFontTx/>
              <a:buChar char="▪"/>
              <a:defRPr sz="2000">
                <a:solidFill>
                  <a:srgbClr val="FFFFFF"/>
                </a:solidFill>
              </a:defRPr>
            </a:lvl2pPr>
            <a:lvl3pPr marL="1371600" indent="-355600" algn="ctr">
              <a:lnSpc>
                <a:spcPct val="100000"/>
              </a:lnSpc>
              <a:buClrTx/>
              <a:buSzPts val="2000"/>
              <a:buFontTx/>
              <a:buChar char="▪"/>
              <a:defRPr sz="2000">
                <a:solidFill>
                  <a:srgbClr val="FFFFFF"/>
                </a:solidFill>
              </a:defRPr>
            </a:lvl3pPr>
            <a:lvl4pPr marL="1828800" indent="-355600" algn="ctr">
              <a:lnSpc>
                <a:spcPct val="100000"/>
              </a:lnSpc>
              <a:buClrTx/>
              <a:buSzPts val="2000"/>
              <a:buFontTx/>
              <a:buChar char="▪"/>
              <a:defRPr sz="2000">
                <a:solidFill>
                  <a:srgbClr val="FFFFFF"/>
                </a:solidFill>
              </a:defRPr>
            </a:lvl4pPr>
            <a:lvl5pPr marL="2286000" indent="-355600" algn="ctr">
              <a:lnSpc>
                <a:spcPct val="100000"/>
              </a:lnSpc>
              <a:buClrTx/>
              <a:buSzPts val="2000"/>
              <a:buFontTx/>
              <a:buChar char="▪"/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Google Shape;72;p14"/>
          <p:cNvSpPr txBox="1"/>
          <p:nvPr/>
        </p:nvSpPr>
        <p:spPr>
          <a:xfrm>
            <a:off x="5076825" y="4516039"/>
            <a:ext cx="3816350" cy="379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/>
            </a:pPr>
            <a:r>
              <a:t>M.Sc. Tim Steuer</a:t>
            </a:r>
            <a:endParaRPr sz="1800">
              <a:solidFill>
                <a:srgbClr val="FFFFFF"/>
              </a:solidFill>
            </a:endParaRPr>
          </a:p>
          <a:p>
            <a:pPr algn="r">
              <a:spcBef>
                <a:spcPts val="100"/>
              </a:spcBef>
              <a:defRPr sz="1000"/>
            </a:pPr>
            <a:r>
              <a:t>KOM - Multimedia Communications Lab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75;p15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" name="Google Shape;76;p15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127" name="Google Shape;77;p15" descr="Google Shape;77;p15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Google Shape;78;p15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" name="Google Shape;79;p15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130" name="Google Shape;80;p15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131" name="Body Level One…"/>
          <p:cNvSpPr txBox="1">
            <a:spLocks noGrp="1"/>
          </p:cNvSpPr>
          <p:nvPr>
            <p:ph type="body" idx="1"/>
          </p:nvPr>
        </p:nvSpPr>
        <p:spPr>
          <a:xfrm>
            <a:off x="250825" y="1113233"/>
            <a:ext cx="8640765" cy="3726659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1pPr>
            <a:lvl2pPr marL="9144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2pPr>
            <a:lvl3pPr marL="13716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3pPr>
            <a:lvl4pPr marL="18288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4pPr>
            <a:lvl5pPr marL="22860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 b="1"/>
            </a:lvl1pPr>
          </a:lstStyle>
          <a:p>
            <a:r>
              <a:t>Title Text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86;p16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" name="Google Shape;87;p16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142" name="Google Shape;88;p16" descr="Google Shape;88;p16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Google Shape;89;p16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4" name="Google Shape;90;p16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145" name="Google Shape;91;p16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idx="1"/>
          </p:nvPr>
        </p:nvSpPr>
        <p:spPr>
          <a:xfrm>
            <a:off x="250825" y="1113233"/>
            <a:ext cx="8640765" cy="3726659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1pPr>
            <a:lvl2pPr marL="9144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2pPr>
            <a:lvl3pPr marL="13716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3pPr>
            <a:lvl4pPr marL="18288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4pPr>
            <a:lvl5pPr marL="22860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 b="1"/>
            </a:lvl1pPr>
          </a:lstStyle>
          <a:p>
            <a:r>
              <a:t>Title Text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97;p17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" name="Google Shape;98;p17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157" name="Google Shape;99;p17" descr="Google Shape;99;p17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Google Shape;100;p17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9" name="Google Shape;101;p17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160" name="Google Shape;102;p17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1" cy="1021556"/>
          </a:xfrm>
          <a:prstGeom prst="rect">
            <a:avLst/>
          </a:prstGeom>
        </p:spPr>
        <p:txBody>
          <a:bodyPr lIns="0" tIns="0" rIns="0" bIns="0"/>
          <a:lstStyle>
            <a:lvl1pPr>
              <a:defRPr b="1"/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180033"/>
            <a:ext cx="7772401" cy="1125143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1pPr>
            <a:lvl2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2pPr>
            <a:lvl3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3pPr>
            <a:lvl4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4pPr>
            <a:lvl5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08;p18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1" name="Google Shape;109;p18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172" name="Google Shape;110;p18" descr="Google Shape;110;p18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Google Shape;111;p18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4" name="Google Shape;112;p18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175" name="Google Shape;113;p18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176" name="Title Text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3" cy="42505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77" name="Google Shape;116;p18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3" cy="3086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3" cy="603649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400" b="1">
                <a:solidFill>
                  <a:srgbClr val="000000"/>
                </a:solidFill>
              </a:defRPr>
            </a:lvl1pPr>
            <a:lvl2pPr marL="0" indent="228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400" b="1">
                <a:solidFill>
                  <a:srgbClr val="000000"/>
                </a:solidFill>
              </a:defRPr>
            </a:lvl2pPr>
            <a:lvl3pPr marL="0" indent="228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400" b="1">
                <a:solidFill>
                  <a:srgbClr val="000000"/>
                </a:solidFill>
              </a:defRPr>
            </a:lvl3pPr>
            <a:lvl4pPr marL="0" indent="228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400" b="1">
                <a:solidFill>
                  <a:srgbClr val="000000"/>
                </a:solidFill>
              </a:defRPr>
            </a:lvl4pPr>
            <a:lvl5pPr marL="0" indent="228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4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20;p19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" name="Google Shape;121;p19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188" name="Google Shape;122;p19" descr="Google Shape;122;p19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Google Shape;123;p19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" name="Google Shape;124;p19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191" name="Google Shape;125;p19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 b="1"/>
            </a:lvl1pPr>
          </a:lstStyle>
          <a:p>
            <a:r>
              <a:t>Title Text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51;p13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1" name="Google Shape;52;p13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202" name="Google Shape;53;p13" descr="Google Shape;53;p13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Google Shape;54;p13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4" name="Google Shape;55;p13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205" name="Google Shape;56;p13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132;p21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4" name="Google Shape;133;p21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215" name="Google Shape;134;p21" descr="Google Shape;134;p21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135;p21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7" name="Google Shape;136;p21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218" name="Google Shape;137;p21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50825" y="1113233"/>
            <a:ext cx="4243388" cy="3726659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1pPr>
            <a:lvl2pPr marL="9144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2pPr>
            <a:lvl3pPr marL="13716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3pPr>
            <a:lvl4pPr marL="18288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4pPr>
            <a:lvl5pPr marL="22860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 b="1"/>
            </a:lvl1pPr>
          </a:lstStyle>
          <a:p>
            <a:r>
              <a:t>Title Text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43;p22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9" name="Google Shape;144;p22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230" name="Google Shape;145;p22" descr="Google Shape;145;p22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Google Shape;146;p22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2" name="Google Shape;147;p22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233" name="Google Shape;148;p22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2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50825" y="1113233"/>
            <a:ext cx="2953025" cy="3726659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1pPr>
            <a:lvl2pPr marL="9144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2pPr>
            <a:lvl3pPr marL="13716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3pPr>
            <a:lvl4pPr marL="18288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4pPr>
            <a:lvl5pPr marL="22860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Title Text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 b="1"/>
            </a:lvl1pPr>
          </a:lstStyle>
          <a:p>
            <a:r>
              <a:t>Title Text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154;p23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Google Shape;155;p23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245" name="Google Shape;156;p23" descr="Google Shape;156;p23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Google Shape;157;p23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Google Shape;158;p23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248" name="Google Shape;159;p23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2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1518" y="1151333"/>
            <a:ext cx="4245872" cy="479825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200" b="1">
                <a:solidFill>
                  <a:srgbClr val="000000"/>
                </a:solidFill>
              </a:defRPr>
            </a:lvl1pPr>
            <a:lvl2pPr marL="0" indent="2286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200" b="1">
                <a:solidFill>
                  <a:srgbClr val="000000"/>
                </a:solidFill>
              </a:defRPr>
            </a:lvl2pPr>
            <a:lvl3pPr marL="0" indent="2286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200" b="1">
                <a:solidFill>
                  <a:srgbClr val="000000"/>
                </a:solidFill>
              </a:defRPr>
            </a:lvl3pPr>
            <a:lvl4pPr marL="0" indent="2286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200" b="1">
                <a:solidFill>
                  <a:srgbClr val="000000"/>
                </a:solidFill>
              </a:defRPr>
            </a:lvl4pPr>
            <a:lvl5pPr marL="0" indent="2286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2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Google Shape;162;p23"/>
          <p:cNvSpPr txBox="1">
            <a:spLocks noGrp="1"/>
          </p:cNvSpPr>
          <p:nvPr>
            <p:ph type="body" sz="quarter" idx="13"/>
          </p:nvPr>
        </p:nvSpPr>
        <p:spPr>
          <a:xfrm>
            <a:off x="4645025" y="1151333"/>
            <a:ext cx="4247456" cy="479825"/>
          </a:xfrm>
          <a:prstGeom prst="rect">
            <a:avLst/>
          </a:prstGeom>
        </p:spPr>
        <p:txBody>
          <a:bodyPr lIns="45699" tIns="45699" rIns="45699" bIns="45699" anchor="b"/>
          <a:lstStyle/>
          <a:p>
            <a:endParaRPr/>
          </a:p>
        </p:txBody>
      </p:sp>
      <p:sp>
        <p:nvSpPr>
          <p:cNvPr id="251" name="Title Text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 b="1"/>
            </a:lvl1pPr>
          </a:lstStyle>
          <a:p>
            <a:r>
              <a:t>Title Text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166;p24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0" name="Google Shape;167;p24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261" name="Google Shape;168;p24" descr="Google Shape;168;p24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Google Shape;169;p24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3" name="Google Shape;170;p24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264" name="Google Shape;171;p24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26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1113586"/>
            <a:ext cx="5317431" cy="3726418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1pPr>
            <a:lvl2pPr marL="9144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2pPr>
            <a:lvl3pPr marL="13716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3pPr>
            <a:lvl4pPr marL="18288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4pPr>
            <a:lvl5pPr marL="22860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 b="1"/>
            </a:lvl1pPr>
          </a:lstStyle>
          <a:p>
            <a:r>
              <a:t>Title Text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177;p25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5" name="Google Shape;178;p25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276" name="Google Shape;179;p25" descr="Google Shape;179;p25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Google Shape;180;p25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8" name="Google Shape;181;p25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279" name="Google Shape;182;p25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2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50825" y="1113233"/>
            <a:ext cx="4243388" cy="3726659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1pPr>
            <a:lvl2pPr marL="9144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2pPr>
            <a:lvl3pPr marL="13716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3pPr>
            <a:lvl4pPr marL="18288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4pPr>
            <a:lvl5pPr marL="22860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" name="Title Text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 b="1"/>
            </a:lvl1pPr>
          </a:lstStyle>
          <a:p>
            <a:r>
              <a:t>Title Text</a:t>
            </a:r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188;p26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0" name="Google Shape;189;p26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291" name="Google Shape;190;p26" descr="Google Shape;190;p26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oogle Shape;191;p26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Google Shape;192;p26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294" name="Google Shape;193;p26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50825" y="1113233"/>
            <a:ext cx="4243388" cy="3726659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1pPr>
            <a:lvl2pPr marL="9144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2pPr>
            <a:lvl3pPr marL="13716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3pPr>
            <a:lvl4pPr marL="18288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4pPr>
            <a:lvl5pPr marL="22860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 b="1"/>
            </a:lvl1pPr>
          </a:lstStyle>
          <a:p>
            <a:r>
              <a:t>Title Text</a:t>
            </a:r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199;p27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5" name="Google Shape;200;p27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306" name="Google Shape;201;p27" descr="Google Shape;201;p27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Google Shape;202;p27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8" name="Google Shape;203;p27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309" name="Google Shape;204;p27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310" name="Title Text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 b="1"/>
            </a:lvl1pPr>
          </a:lstStyle>
          <a:p>
            <a:r>
              <a:t>Title Text</a:t>
            </a:r>
          </a:p>
        </p:txBody>
      </p:sp>
      <p:sp>
        <p:nvSpPr>
          <p:cNvPr id="311" name="Body Level One…"/>
          <p:cNvSpPr txBox="1">
            <a:spLocks noGrp="1"/>
          </p:cNvSpPr>
          <p:nvPr>
            <p:ph type="body" idx="1"/>
          </p:nvPr>
        </p:nvSpPr>
        <p:spPr>
          <a:xfrm>
            <a:off x="250825" y="1113233"/>
            <a:ext cx="8640765" cy="3726659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 b="1">
                <a:solidFill>
                  <a:srgbClr val="000000"/>
                </a:solidFill>
              </a:defRPr>
            </a:lvl1pPr>
            <a:lvl2pPr marL="914400" indent="-381000">
              <a:lnSpc>
                <a:spcPct val="100000"/>
              </a:lnSpc>
              <a:spcBef>
                <a:spcPts val="500"/>
              </a:spcBef>
              <a:buClrTx/>
              <a:buSzPts val="2400"/>
              <a:buFontTx/>
              <a:buChar char="▪"/>
              <a:defRPr sz="2400" b="1">
                <a:solidFill>
                  <a:srgbClr val="000000"/>
                </a:solidFill>
              </a:defRPr>
            </a:lvl2pPr>
            <a:lvl3pPr marL="1371600" indent="-381000">
              <a:lnSpc>
                <a:spcPct val="100000"/>
              </a:lnSpc>
              <a:spcBef>
                <a:spcPts val="500"/>
              </a:spcBef>
              <a:buClrTx/>
              <a:buSzPts val="2400"/>
              <a:buFontTx/>
              <a:buChar char="▪"/>
              <a:defRPr sz="2400" b="1">
                <a:solidFill>
                  <a:srgbClr val="000000"/>
                </a:solidFill>
              </a:defRPr>
            </a:lvl3pPr>
            <a:lvl4pPr marL="1828800" indent="-381000">
              <a:lnSpc>
                <a:spcPct val="100000"/>
              </a:lnSpc>
              <a:spcBef>
                <a:spcPts val="500"/>
              </a:spcBef>
              <a:buClrTx/>
              <a:buSzPts val="2400"/>
              <a:buFontTx/>
              <a:buChar char="▪"/>
              <a:defRPr sz="2400" b="1">
                <a:solidFill>
                  <a:srgbClr val="000000"/>
                </a:solidFill>
              </a:defRPr>
            </a:lvl4pPr>
            <a:lvl5pPr marL="2286000" indent="-381000">
              <a:lnSpc>
                <a:spcPct val="100000"/>
              </a:lnSpc>
              <a:spcBef>
                <a:spcPts val="500"/>
              </a:spcBef>
              <a:buClrTx/>
              <a:buSzPts val="2400"/>
              <a:buFontTx/>
              <a:buChar char="▪"/>
              <a:defRPr sz="24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Google Shape;208;p27"/>
          <p:cNvSpPr txBox="1">
            <a:spLocks noGrp="1"/>
          </p:cNvSpPr>
          <p:nvPr>
            <p:ph type="body" sz="quarter" idx="13"/>
          </p:nvPr>
        </p:nvSpPr>
        <p:spPr>
          <a:xfrm>
            <a:off x="250825" y="3003798"/>
            <a:ext cx="4243388" cy="1836094"/>
          </a:xfrm>
          <a:prstGeom prst="rect">
            <a:avLst/>
          </a:prstGeom>
        </p:spPr>
        <p:txBody>
          <a:bodyPr lIns="45699" tIns="45699" rIns="45699" bIns="45699" anchor="b"/>
          <a:lstStyle/>
          <a:p>
            <a:endParaRPr/>
          </a:p>
        </p:txBody>
      </p:sp>
      <p:sp>
        <p:nvSpPr>
          <p:cNvPr id="3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75;p15"/>
          <p:cNvSpPr/>
          <p:nvPr/>
        </p:nvSpPr>
        <p:spPr>
          <a:xfrm>
            <a:off x="252413" y="4867275"/>
            <a:ext cx="8640762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Google Shape;76;p15"/>
          <p:cNvSpPr/>
          <p:nvPr/>
        </p:nvSpPr>
        <p:spPr>
          <a:xfrm>
            <a:off x="250825" y="147637"/>
            <a:ext cx="8642350" cy="108349"/>
          </a:xfrm>
          <a:prstGeom prst="rect">
            <a:avLst/>
          </a:prstGeom>
          <a:solidFill>
            <a:srgbClr val="005AA9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pic>
        <p:nvPicPr>
          <p:cNvPr id="322" name="Google Shape;77;p15" descr="Google Shape;77;p15"/>
          <p:cNvPicPr>
            <a:picLocks noChangeAspect="1"/>
          </p:cNvPicPr>
          <p:nvPr/>
        </p:nvPicPr>
        <p:blipFill>
          <a:blip r:embed="rId2">
            <a:extLst/>
          </a:blip>
          <a:srcRect r="5450"/>
          <a:stretch>
            <a:fillRect/>
          </a:stretch>
        </p:blipFill>
        <p:spPr>
          <a:xfrm>
            <a:off x="7167563" y="384571"/>
            <a:ext cx="1873253" cy="594125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Google Shape;78;p15"/>
          <p:cNvSpPr/>
          <p:nvPr/>
        </p:nvSpPr>
        <p:spPr>
          <a:xfrm>
            <a:off x="250824" y="1087040"/>
            <a:ext cx="864076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4" name="Google Shape;79;p15"/>
          <p:cNvSpPr/>
          <p:nvPr/>
        </p:nvSpPr>
        <p:spPr>
          <a:xfrm>
            <a:off x="250824" y="274043"/>
            <a:ext cx="8640765" cy="12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  <a:defRPr sz="1800"/>
            </a:pPr>
            <a:endParaRPr/>
          </a:p>
        </p:txBody>
      </p:sp>
      <p:sp>
        <p:nvSpPr>
          <p:cNvPr id="325" name="Google Shape;80;p15"/>
          <p:cNvSpPr txBox="1"/>
          <p:nvPr/>
        </p:nvSpPr>
        <p:spPr>
          <a:xfrm>
            <a:off x="6299200" y="4893469"/>
            <a:ext cx="237649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000">
                <a:solidFill>
                  <a:srgbClr val="B5B5B5"/>
                </a:solidFill>
              </a:defRPr>
            </a:lvl1pPr>
          </a:lstStyle>
          <a:p>
            <a:r>
              <a:t>KOM – Multimedia Communications Lab  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idx="1"/>
          </p:nvPr>
        </p:nvSpPr>
        <p:spPr>
          <a:xfrm>
            <a:off x="250825" y="1113233"/>
            <a:ext cx="8640765" cy="3726659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000000"/>
                </a:solidFill>
              </a:defRPr>
            </a:lvl1pPr>
            <a:lvl2pPr marL="9144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2pPr>
            <a:lvl3pPr marL="13716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3pPr>
            <a:lvl4pPr marL="18288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4pPr>
            <a:lvl5pPr marL="2286000" indent="-342900">
              <a:lnSpc>
                <a:spcPct val="100000"/>
              </a:lnSpc>
              <a:spcBef>
                <a:spcPts val="400"/>
              </a:spcBef>
              <a:buClrTx/>
              <a:buSzPts val="2000"/>
              <a:buFontTx/>
              <a:buChar char="▪"/>
              <a:defRPr sz="20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Title Text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 b="1"/>
            </a:lvl1pPr>
          </a:lstStyle>
          <a:p>
            <a:r>
              <a:t>Title Text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86" y="4635156"/>
            <a:ext cx="273614" cy="26421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>
            <a:spLocks noGrp="1"/>
          </p:cNvSpPr>
          <p:nvPr>
            <p:ph type="body" sz="half" idx="13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7" y="4700820"/>
            <a:ext cx="336811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 algn="r">
              <a:defRPr sz="1000">
                <a:solidFill>
                  <a:srgbClr val="5858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mainpic.png" descr="mainp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967" y="1863327"/>
            <a:ext cx="5612066" cy="271033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Google Shape;214;p28"/>
          <p:cNvSpPr txBox="1">
            <a:spLocks noGrp="1"/>
          </p:cNvSpPr>
          <p:nvPr>
            <p:ph type="title"/>
          </p:nvPr>
        </p:nvSpPr>
        <p:spPr>
          <a:xfrm>
            <a:off x="315911" y="519112"/>
            <a:ext cx="6734176" cy="671514"/>
          </a:xfrm>
          <a:prstGeom prst="rect">
            <a:avLst/>
          </a:prstGeom>
        </p:spPr>
        <p:txBody>
          <a:bodyPr/>
          <a:lstStyle>
            <a:lvl1pPr defTabSz="731519">
              <a:defRPr sz="1900" b="0"/>
            </a:lvl1pPr>
          </a:lstStyle>
          <a:p>
            <a:r>
              <a:t>KM-1: Visualization of knowledge graphs of book contents</a:t>
            </a:r>
          </a:p>
        </p:txBody>
      </p:sp>
      <p:sp>
        <p:nvSpPr>
          <p:cNvPr id="339" name="Google Shape;215;p28"/>
          <p:cNvSpPr txBox="1">
            <a:spLocks noGrp="1"/>
          </p:cNvSpPr>
          <p:nvPr>
            <p:ph type="sldNum" sz="quarter" idx="4294967295"/>
          </p:nvPr>
        </p:nvSpPr>
        <p:spPr>
          <a:xfrm>
            <a:off x="6364342" y="4635154"/>
            <a:ext cx="188856" cy="2642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/>
          <a:lstStyle>
            <a:lvl1pPr>
              <a:lnSpc>
                <a:spcPct val="93000"/>
              </a:lnSpc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340" name="Google Shape;216;p28"/>
          <p:cNvSpPr txBox="1"/>
          <p:nvPr/>
        </p:nvSpPr>
        <p:spPr>
          <a:xfrm>
            <a:off x="250824" y="4272426"/>
            <a:ext cx="1571903" cy="53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b">
            <a:spAutoFit/>
          </a:bodyPr>
          <a:lstStyle/>
          <a:p>
            <a:pPr>
              <a:defRPr sz="1000"/>
            </a:pPr>
            <a:r>
              <a:t>Tianyang Zhou, 2589435</a:t>
            </a:r>
            <a:endParaRPr sz="1800">
              <a:solidFill>
                <a:srgbClr val="FFFFFF"/>
              </a:solidFill>
            </a:endParaRPr>
          </a:p>
          <a:p>
            <a:pPr>
              <a:spcBef>
                <a:spcPts val="100"/>
              </a:spcBef>
              <a:defRPr sz="1000"/>
            </a:pPr>
            <a:r>
              <a:t>Lin Li,2378303</a:t>
            </a:r>
            <a:endParaRPr sz="1800">
              <a:solidFill>
                <a:srgbClr val="FFFFFF"/>
              </a:solidFill>
            </a:endParaRPr>
          </a:p>
          <a:p>
            <a:pPr>
              <a:spcBef>
                <a:spcPts val="100"/>
              </a:spcBef>
              <a:defRPr sz="1000"/>
            </a:pPr>
            <a:r>
              <a:t>K.Yasemin Usta, 2524571</a:t>
            </a:r>
          </a:p>
        </p:txBody>
      </p:sp>
      <p:grpSp>
        <p:nvGrpSpPr>
          <p:cNvPr id="343" name="Google Shape;218;p28"/>
          <p:cNvGrpSpPr/>
          <p:nvPr/>
        </p:nvGrpSpPr>
        <p:grpSpPr>
          <a:xfrm>
            <a:off x="8261825" y="4829393"/>
            <a:ext cx="759303" cy="306110"/>
            <a:chOff x="0" y="0"/>
            <a:chExt cx="759302" cy="306108"/>
          </a:xfrm>
        </p:grpSpPr>
        <p:sp>
          <p:nvSpPr>
            <p:cNvPr id="341" name="Rectangle"/>
            <p:cNvSpPr/>
            <p:nvPr/>
          </p:nvSpPr>
          <p:spPr>
            <a:xfrm>
              <a:off x="-1" y="60955"/>
              <a:ext cx="759303" cy="1842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900"/>
              </a:pPr>
              <a:endParaRPr/>
            </a:p>
          </p:txBody>
        </p:sp>
        <p:sp>
          <p:nvSpPr>
            <p:cNvPr id="342" name="16.07.2019"/>
            <p:cNvSpPr txBox="1"/>
            <p:nvPr/>
          </p:nvSpPr>
          <p:spPr>
            <a:xfrm>
              <a:off x="-1" y="0"/>
              <a:ext cx="759303" cy="306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>
                <a:defRPr sz="900"/>
              </a:lvl1pPr>
            </a:lstStyle>
            <a:p>
              <a:r>
                <a:t>16.07.2019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271;p32"/>
          <p:cNvSpPr txBox="1">
            <a:spLocks noGrp="1"/>
          </p:cNvSpPr>
          <p:nvPr>
            <p:ph type="title"/>
          </p:nvPr>
        </p:nvSpPr>
        <p:spPr>
          <a:xfrm>
            <a:off x="252412" y="70320"/>
            <a:ext cx="6877203" cy="62850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Case: Teach Jon Snow Java</a:t>
            </a:r>
          </a:p>
        </p:txBody>
      </p:sp>
      <p:pic>
        <p:nvPicPr>
          <p:cNvPr id="435" name="pdfvsglossary.mp4" descr="pdfvsglossary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34087" y="573862"/>
            <a:ext cx="8101226" cy="455693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7699" fill="hold"/>
                                        <p:tgtEl>
                                          <p:spTgt spid="4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ovide different exercises"/>
          <p:cNvSpPr txBox="1">
            <a:spLocks noGrp="1"/>
          </p:cNvSpPr>
          <p:nvPr>
            <p:ph type="body" sz="quarter" idx="1"/>
          </p:nvPr>
        </p:nvSpPr>
        <p:spPr>
          <a:xfrm>
            <a:off x="251616" y="1918095"/>
            <a:ext cx="8640768" cy="100955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Provide different exercises</a:t>
            </a:r>
          </a:p>
        </p:txBody>
      </p:sp>
      <p:sp>
        <p:nvSpPr>
          <p:cNvPr id="440" name="Exercises and Clusters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/>
          <a:lstStyle/>
          <a:p>
            <a:pPr lvl="1">
              <a:defRPr sz="2400" b="1"/>
            </a:pPr>
            <a:r>
              <a:t>Exercises and Clusters</a:t>
            </a:r>
          </a:p>
        </p:txBody>
      </p:sp>
      <p:sp>
        <p:nvSpPr>
          <p:cNvPr id="441" name="Line"/>
          <p:cNvSpPr/>
          <p:nvPr/>
        </p:nvSpPr>
        <p:spPr>
          <a:xfrm>
            <a:off x="3720315" y="2144016"/>
            <a:ext cx="1440335" cy="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Help user to remember"/>
          <p:cNvSpPr txBox="1"/>
          <p:nvPr/>
        </p:nvSpPr>
        <p:spPr>
          <a:xfrm>
            <a:off x="5352131" y="2055813"/>
            <a:ext cx="2610124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Help user to remember</a:t>
            </a:r>
          </a:p>
        </p:txBody>
      </p:sp>
      <p:sp>
        <p:nvSpPr>
          <p:cNvPr id="443" name="Motivation: Without practice, it is easy to forget. Don’t know the progress"/>
          <p:cNvSpPr txBox="1"/>
          <p:nvPr/>
        </p:nvSpPr>
        <p:spPr>
          <a:xfrm>
            <a:off x="252412" y="1184898"/>
            <a:ext cx="7031876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700" b="1"/>
            </a:pPr>
            <a:r>
              <a:t>Motivation: </a:t>
            </a:r>
            <a:r>
              <a:rPr b="0"/>
              <a:t>Without practice, it is easy to forget. Don’t know the progress</a:t>
            </a:r>
          </a:p>
        </p:txBody>
      </p:sp>
      <p:sp>
        <p:nvSpPr>
          <p:cNvPr id="444" name="Evaluate learning progress"/>
          <p:cNvSpPr txBox="1"/>
          <p:nvPr/>
        </p:nvSpPr>
        <p:spPr>
          <a:xfrm>
            <a:off x="5352131" y="2571750"/>
            <a:ext cx="3034284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Evaluate learning progress</a:t>
            </a:r>
          </a:p>
        </p:txBody>
      </p:sp>
      <p:sp>
        <p:nvSpPr>
          <p:cNvPr id="445" name="Line"/>
          <p:cNvSpPr/>
          <p:nvPr/>
        </p:nvSpPr>
        <p:spPr>
          <a:xfrm>
            <a:off x="3778160" y="2167445"/>
            <a:ext cx="1260025" cy="532805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6" name="Group concepts together"/>
          <p:cNvSpPr txBox="1"/>
          <p:nvPr/>
        </p:nvSpPr>
        <p:spPr>
          <a:xfrm>
            <a:off x="252413" y="3287643"/>
            <a:ext cx="8640765" cy="100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>
            <a:lvl1pPr indent="228600">
              <a:spcBef>
                <a:spcPts val="400"/>
              </a:spcBef>
              <a:defRPr sz="2000"/>
            </a:lvl1pPr>
          </a:lstStyle>
          <a:p>
            <a:r>
              <a:t>Group concepts together</a:t>
            </a:r>
          </a:p>
        </p:txBody>
      </p:sp>
      <p:sp>
        <p:nvSpPr>
          <p:cNvPr id="447" name="Line"/>
          <p:cNvSpPr/>
          <p:nvPr/>
        </p:nvSpPr>
        <p:spPr>
          <a:xfrm>
            <a:off x="3594389" y="3524420"/>
            <a:ext cx="1566261" cy="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8" name="Show progress"/>
          <p:cNvSpPr txBox="1"/>
          <p:nvPr/>
        </p:nvSpPr>
        <p:spPr>
          <a:xfrm>
            <a:off x="5352131" y="3321565"/>
            <a:ext cx="170686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Show progress</a:t>
            </a:r>
          </a:p>
        </p:txBody>
      </p:sp>
      <p:sp>
        <p:nvSpPr>
          <p:cNvPr id="449" name="Distinguish from other maps"/>
          <p:cNvSpPr txBox="1"/>
          <p:nvPr/>
        </p:nvSpPr>
        <p:spPr>
          <a:xfrm>
            <a:off x="5352131" y="3753941"/>
            <a:ext cx="3174803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Distinguish from other maps</a:t>
            </a:r>
          </a:p>
        </p:txBody>
      </p:sp>
      <p:sp>
        <p:nvSpPr>
          <p:cNvPr id="450" name="Line"/>
          <p:cNvSpPr/>
          <p:nvPr/>
        </p:nvSpPr>
        <p:spPr>
          <a:xfrm>
            <a:off x="3597076" y="3549291"/>
            <a:ext cx="1566040" cy="329564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271;p32"/>
          <p:cNvSpPr txBox="1">
            <a:spLocks noGrp="1"/>
          </p:cNvSpPr>
          <p:nvPr>
            <p:ph type="title"/>
          </p:nvPr>
        </p:nvSpPr>
        <p:spPr>
          <a:xfrm>
            <a:off x="252412" y="70320"/>
            <a:ext cx="6877203" cy="62850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Case: Teach Jon Snow Java</a:t>
            </a:r>
          </a:p>
        </p:txBody>
      </p:sp>
      <p:pic>
        <p:nvPicPr>
          <p:cNvPr id="453" name="block.mp4" descr="block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22134" y="577876"/>
            <a:ext cx="8048933" cy="452752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5999" fill="hold"/>
                                        <p:tgtEl>
                                          <p:spTgt spid="4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5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271;p32"/>
          <p:cNvSpPr txBox="1">
            <a:spLocks noGrp="1"/>
          </p:cNvSpPr>
          <p:nvPr>
            <p:ph type="title"/>
          </p:nvPr>
        </p:nvSpPr>
        <p:spPr>
          <a:xfrm>
            <a:off x="252412" y="70320"/>
            <a:ext cx="6877203" cy="62850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Case: Teach Jon Snow Java</a:t>
            </a:r>
          </a:p>
        </p:txBody>
      </p:sp>
      <p:pic>
        <p:nvPicPr>
          <p:cNvPr id="458" name="SingleChoice.mp4" descr="SingleChoice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60458" y="488508"/>
            <a:ext cx="8117497" cy="4566092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4200" fill="hold"/>
                                        <p:tgtEl>
                                          <p:spTgt spid="4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5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271;p32"/>
          <p:cNvSpPr txBox="1">
            <a:spLocks noGrp="1"/>
          </p:cNvSpPr>
          <p:nvPr>
            <p:ph type="title"/>
          </p:nvPr>
        </p:nvSpPr>
        <p:spPr>
          <a:xfrm>
            <a:off x="252412" y="70320"/>
            <a:ext cx="6877203" cy="62850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Case: Teach Jon Snow Java</a:t>
            </a:r>
          </a:p>
        </p:txBody>
      </p:sp>
      <p:pic>
        <p:nvPicPr>
          <p:cNvPr id="463" name="Result.mp4" descr="Resul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6212" y="582609"/>
            <a:ext cx="8826212" cy="4499444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1866" fill="hold"/>
                                        <p:tgtEl>
                                          <p:spTgt spid="4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271;p32"/>
          <p:cNvSpPr txBox="1">
            <a:spLocks noGrp="1"/>
          </p:cNvSpPr>
          <p:nvPr>
            <p:ph type="title"/>
          </p:nvPr>
        </p:nvSpPr>
        <p:spPr>
          <a:xfrm>
            <a:off x="252412" y="70320"/>
            <a:ext cx="6877203" cy="62850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Case: Teach Jon Snow Java</a:t>
            </a:r>
          </a:p>
        </p:txBody>
      </p:sp>
      <p:pic>
        <p:nvPicPr>
          <p:cNvPr id="468" name="nextmap.mp4" descr="nextmap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77198" y="562873"/>
            <a:ext cx="8127473" cy="4571705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2133" fill="hold"/>
                                        <p:tgtEl>
                                          <p:spTgt spid="4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rovide build or modify mode"/>
          <p:cNvSpPr txBox="1">
            <a:spLocks noGrp="1"/>
          </p:cNvSpPr>
          <p:nvPr>
            <p:ph type="body" sz="quarter" idx="1"/>
          </p:nvPr>
        </p:nvSpPr>
        <p:spPr>
          <a:xfrm>
            <a:off x="10317" y="2098500"/>
            <a:ext cx="3892719" cy="451841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Provide build or modify mode</a:t>
            </a:r>
          </a:p>
        </p:txBody>
      </p:sp>
      <p:sp>
        <p:nvSpPr>
          <p:cNvPr id="473" name="Modify Mode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/>
          <a:lstStyle/>
          <a:p>
            <a:pPr lvl="1">
              <a:defRPr sz="2400" b="1"/>
            </a:pPr>
            <a:r>
              <a:t>Modify Mode</a:t>
            </a:r>
          </a:p>
        </p:txBody>
      </p:sp>
      <p:sp>
        <p:nvSpPr>
          <p:cNvPr id="474" name="Line"/>
          <p:cNvSpPr/>
          <p:nvPr/>
        </p:nvSpPr>
        <p:spPr>
          <a:xfrm>
            <a:off x="3737935" y="2278496"/>
            <a:ext cx="1279273" cy="1"/>
          </a:xfrm>
          <a:prstGeom prst="line">
            <a:avLst/>
          </a:prstGeom>
          <a:ln w="635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5" name="Help user to create their maps"/>
          <p:cNvSpPr txBox="1"/>
          <p:nvPr/>
        </p:nvSpPr>
        <p:spPr>
          <a:xfrm>
            <a:off x="5182306" y="2136600"/>
            <a:ext cx="3415036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Help user to create their maps</a:t>
            </a:r>
          </a:p>
        </p:txBody>
      </p:sp>
      <p:sp>
        <p:nvSpPr>
          <p:cNvPr id="476" name="Motivation: Everyone has different focus."/>
          <p:cNvSpPr txBox="1"/>
          <p:nvPr/>
        </p:nvSpPr>
        <p:spPr>
          <a:xfrm>
            <a:off x="252413" y="1184898"/>
            <a:ext cx="4016338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700" b="1"/>
            </a:pPr>
            <a:r>
              <a:t>Motivation: </a:t>
            </a:r>
            <a:r>
              <a:rPr b="0"/>
              <a:t>Everyone has different focus.</a:t>
            </a:r>
          </a:p>
        </p:txBody>
      </p:sp>
      <p:sp>
        <p:nvSpPr>
          <p:cNvPr id="477" name="*Developers, easy to update their maps according book version"/>
          <p:cNvSpPr txBox="1"/>
          <p:nvPr/>
        </p:nvSpPr>
        <p:spPr>
          <a:xfrm>
            <a:off x="252413" y="3656929"/>
            <a:ext cx="5033430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000" b="1"/>
            </a:pPr>
            <a:r>
              <a:t>*</a:t>
            </a:r>
            <a:r>
              <a:rPr sz="1400" b="0"/>
              <a:t>Developers, easy to update their maps according book version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271;p32"/>
          <p:cNvSpPr txBox="1">
            <a:spLocks noGrp="1"/>
          </p:cNvSpPr>
          <p:nvPr>
            <p:ph type="title"/>
          </p:nvPr>
        </p:nvSpPr>
        <p:spPr>
          <a:xfrm>
            <a:off x="252412" y="70320"/>
            <a:ext cx="6877203" cy="62850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Case: Teach Jon Snow Java</a:t>
            </a:r>
          </a:p>
        </p:txBody>
      </p:sp>
      <p:pic>
        <p:nvPicPr>
          <p:cNvPr id="480" name="modify.mp4" descr="modify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00456" y="525298"/>
            <a:ext cx="8142403" cy="4580103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16233" fill="hold"/>
                                        <p:tgtEl>
                                          <p:spTgt spid="4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398;p45"/>
          <p:cNvSpPr txBox="1">
            <a:spLocks noGrp="1"/>
          </p:cNvSpPr>
          <p:nvPr>
            <p:ph type="body" idx="1"/>
          </p:nvPr>
        </p:nvSpPr>
        <p:spPr>
          <a:xfrm>
            <a:off x="237232" y="1113233"/>
            <a:ext cx="8640901" cy="3726603"/>
          </a:xfrm>
          <a:prstGeom prst="rect">
            <a:avLst/>
          </a:prstGeom>
        </p:spPr>
        <p:txBody>
          <a:bodyPr/>
          <a:lstStyle>
            <a:lvl1pPr indent="0">
              <a:lnSpc>
                <a:spcPct val="115000"/>
              </a:lnSpc>
              <a:spcBef>
                <a:spcPts val="0"/>
              </a:spcBef>
              <a:defRPr sz="1800" b="0">
                <a:solidFill>
                  <a:srgbClr val="333333"/>
                </a:solidFill>
              </a:defRPr>
            </a:lvl1pPr>
          </a:lstStyle>
          <a:p>
            <a:r>
              <a:t>Like all projects we had challenges :</a:t>
            </a:r>
          </a:p>
        </p:txBody>
      </p:sp>
      <p:sp>
        <p:nvSpPr>
          <p:cNvPr id="485" name="Puzzle Piece"/>
          <p:cNvSpPr/>
          <p:nvPr/>
        </p:nvSpPr>
        <p:spPr>
          <a:xfrm rot="16200000">
            <a:off x="2818997" y="2941494"/>
            <a:ext cx="1650852" cy="1739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8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7" y="6018"/>
                </a:cubicBezTo>
                <a:lnTo>
                  <a:pt x="18157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8" y="800"/>
                </a:cubicBezTo>
                <a:cubicBezTo>
                  <a:pt x="6548" y="800"/>
                  <a:pt x="6479" y="329"/>
                  <a:pt x="6062" y="0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6FFA0"/>
          </a:solidFill>
          <a:ln>
            <a:solidFill>
              <a:srgbClr val="F6FF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486" name="Puzzle Piece"/>
          <p:cNvSpPr/>
          <p:nvPr/>
        </p:nvSpPr>
        <p:spPr>
          <a:xfrm rot="16224780">
            <a:off x="1624412" y="1440602"/>
            <a:ext cx="1690172" cy="1727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7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8" y="6018"/>
                </a:cubicBezTo>
                <a:lnTo>
                  <a:pt x="18158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7" y="800"/>
                </a:cubicBezTo>
                <a:cubicBezTo>
                  <a:pt x="6547" y="800"/>
                  <a:pt x="6479" y="329"/>
                  <a:pt x="6061" y="0"/>
                </a:cubicBezTo>
                <a:lnTo>
                  <a:pt x="559" y="0"/>
                </a:lnTo>
                <a:close/>
              </a:path>
            </a:pathLst>
          </a:custGeom>
          <a:solidFill>
            <a:srgbClr val="BBC7CD"/>
          </a:solidFill>
          <a:ln>
            <a:solidFill>
              <a:schemeClr val="accent2">
                <a:lumOff val="4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487" name="Puzzle Piece"/>
          <p:cNvSpPr/>
          <p:nvPr/>
        </p:nvSpPr>
        <p:spPr>
          <a:xfrm rot="16205966">
            <a:off x="332107" y="1435908"/>
            <a:ext cx="1730569" cy="1736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7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8" y="6018"/>
                </a:cubicBezTo>
                <a:lnTo>
                  <a:pt x="18158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7" y="800"/>
                </a:cubicBezTo>
                <a:cubicBezTo>
                  <a:pt x="6547" y="800"/>
                  <a:pt x="6479" y="329"/>
                  <a:pt x="6061" y="0"/>
                </a:cubicBezTo>
                <a:lnTo>
                  <a:pt x="559" y="0"/>
                </a:lnTo>
                <a:close/>
              </a:path>
            </a:pathLst>
          </a:custGeom>
          <a:solidFill>
            <a:srgbClr val="BBC7CD"/>
          </a:solidFill>
          <a:ln>
            <a:solidFill>
              <a:schemeClr val="accent2">
                <a:lumOff val="4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indent="596900">
              <a:lnSpc>
                <a:spcPct val="115000"/>
              </a:lnSpc>
              <a:defRPr>
                <a:solidFill>
                  <a:srgbClr val="333333"/>
                </a:solidFill>
              </a:defRPr>
            </a:pPr>
            <a:endParaRPr/>
          </a:p>
        </p:txBody>
      </p:sp>
      <p:sp>
        <p:nvSpPr>
          <p:cNvPr id="488" name="Google Shape;399;p45"/>
          <p:cNvSpPr txBox="1">
            <a:spLocks noGrp="1"/>
          </p:cNvSpPr>
          <p:nvPr>
            <p:ph type="title"/>
          </p:nvPr>
        </p:nvSpPr>
        <p:spPr>
          <a:xfrm>
            <a:off x="254073" y="366713"/>
            <a:ext cx="6877202" cy="628501"/>
          </a:xfrm>
          <a:prstGeom prst="rect">
            <a:avLst/>
          </a:prstGeom>
        </p:spPr>
        <p:txBody>
          <a:bodyPr/>
          <a:lstStyle/>
          <a:p>
            <a:r>
              <a:t>Main Challenges</a:t>
            </a:r>
          </a:p>
        </p:txBody>
      </p:sp>
      <p:sp>
        <p:nvSpPr>
          <p:cNvPr id="489" name="Puzzle Piece"/>
          <p:cNvSpPr/>
          <p:nvPr/>
        </p:nvSpPr>
        <p:spPr>
          <a:xfrm>
            <a:off x="1603591" y="3476042"/>
            <a:ext cx="1581509" cy="1587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8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7" y="6018"/>
                </a:cubicBezTo>
                <a:lnTo>
                  <a:pt x="18157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8" y="800"/>
                </a:cubicBezTo>
                <a:cubicBezTo>
                  <a:pt x="6548" y="800"/>
                  <a:pt x="6479" y="329"/>
                  <a:pt x="6062" y="0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6FFA0"/>
          </a:solidFill>
          <a:ln>
            <a:solidFill>
              <a:srgbClr val="F6FF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490" name="Puzzle Piece"/>
          <p:cNvSpPr/>
          <p:nvPr/>
        </p:nvSpPr>
        <p:spPr>
          <a:xfrm rot="16224780">
            <a:off x="6956707" y="3063831"/>
            <a:ext cx="1464164" cy="1468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7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8" y="6018"/>
                </a:cubicBezTo>
                <a:lnTo>
                  <a:pt x="18158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7" y="800"/>
                </a:cubicBezTo>
                <a:cubicBezTo>
                  <a:pt x="6547" y="800"/>
                  <a:pt x="6479" y="329"/>
                  <a:pt x="6061" y="0"/>
                </a:cubicBezTo>
                <a:lnTo>
                  <a:pt x="559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473915"/>
                  <a:lumOff val="24720"/>
                </a:schemeClr>
              </a:gs>
              <a:gs pos="35000">
                <a:srgbClr val="FFE4D1"/>
              </a:gs>
              <a:gs pos="100000">
                <a:schemeClr val="accent1">
                  <a:hueOff val="-591707"/>
                  <a:lumOff val="34068"/>
                </a:schemeClr>
              </a:gs>
            </a:gsLst>
            <a:lin ang="16200000"/>
          </a:gradFill>
          <a:ln>
            <a:solidFill>
              <a:srgbClr val="FEA83A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491" name="Puzzle Piece"/>
          <p:cNvSpPr/>
          <p:nvPr/>
        </p:nvSpPr>
        <p:spPr>
          <a:xfrm>
            <a:off x="5840736" y="3438100"/>
            <a:ext cx="1509292" cy="1475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7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8" y="6018"/>
                </a:cubicBezTo>
                <a:lnTo>
                  <a:pt x="18158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7" y="800"/>
                </a:cubicBezTo>
                <a:cubicBezTo>
                  <a:pt x="6547" y="800"/>
                  <a:pt x="6479" y="329"/>
                  <a:pt x="6061" y="0"/>
                </a:cubicBezTo>
                <a:lnTo>
                  <a:pt x="559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473915"/>
                  <a:lumOff val="24720"/>
                </a:schemeClr>
              </a:gs>
              <a:gs pos="35000">
                <a:srgbClr val="FFE4D1"/>
              </a:gs>
              <a:gs pos="100000">
                <a:schemeClr val="accent1">
                  <a:hueOff val="-591707"/>
                  <a:lumOff val="34068"/>
                </a:schemeClr>
              </a:gs>
            </a:gsLst>
            <a:lin ang="16200000"/>
          </a:gradFill>
          <a:ln>
            <a:solidFill>
              <a:srgbClr val="FEA83A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492" name="Puzzle Piece"/>
          <p:cNvSpPr/>
          <p:nvPr/>
        </p:nvSpPr>
        <p:spPr>
          <a:xfrm>
            <a:off x="4303243" y="1655512"/>
            <a:ext cx="1509293" cy="15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8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7" y="6018"/>
                </a:cubicBezTo>
                <a:lnTo>
                  <a:pt x="18157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8" y="800"/>
                </a:cubicBezTo>
                <a:cubicBezTo>
                  <a:pt x="6548" y="800"/>
                  <a:pt x="6479" y="329"/>
                  <a:pt x="6062" y="0"/>
                </a:cubicBezTo>
                <a:lnTo>
                  <a:pt x="559" y="0"/>
                </a:lnTo>
                <a:close/>
              </a:path>
            </a:pathLst>
          </a:custGeom>
          <a:solidFill>
            <a:srgbClr val="7FCBD3"/>
          </a:solidFill>
          <a:ln>
            <a:solidFill>
              <a:srgbClr val="7FCBD3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493" name="Puzzle Piece"/>
          <p:cNvSpPr/>
          <p:nvPr/>
        </p:nvSpPr>
        <p:spPr>
          <a:xfrm rot="16224780">
            <a:off x="5408310" y="1149693"/>
            <a:ext cx="1665219" cy="1670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8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7" y="6018"/>
                </a:cubicBezTo>
                <a:lnTo>
                  <a:pt x="18157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8" y="800"/>
                </a:cubicBezTo>
                <a:cubicBezTo>
                  <a:pt x="6548" y="800"/>
                  <a:pt x="6479" y="329"/>
                  <a:pt x="6062" y="0"/>
                </a:cubicBezTo>
                <a:lnTo>
                  <a:pt x="559" y="0"/>
                </a:lnTo>
                <a:close/>
              </a:path>
            </a:pathLst>
          </a:custGeom>
          <a:solidFill>
            <a:srgbClr val="7FCBD3"/>
          </a:solidFill>
          <a:ln>
            <a:solidFill>
              <a:srgbClr val="7FCBD3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494" name="Problem: CRUD…"/>
          <p:cNvSpPr txBox="1"/>
          <p:nvPr/>
        </p:nvSpPr>
        <p:spPr>
          <a:xfrm>
            <a:off x="1523034" y="3917797"/>
            <a:ext cx="1311577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/>
            </a:pPr>
            <a:r>
              <a:t>Problem:</a:t>
            </a:r>
            <a:endParaRPr b="0"/>
          </a:p>
          <a:p>
            <a:pPr algn="ctr"/>
            <a:r>
              <a:t>Modify data</a:t>
            </a:r>
          </a:p>
          <a:p>
            <a:pPr algn="ctr"/>
            <a:r>
              <a:t>on JSON file</a:t>
            </a:r>
          </a:p>
        </p:txBody>
      </p:sp>
      <p:sp>
        <p:nvSpPr>
          <p:cNvPr id="495" name="Solution:…"/>
          <p:cNvSpPr txBox="1"/>
          <p:nvPr/>
        </p:nvSpPr>
        <p:spPr>
          <a:xfrm>
            <a:off x="2842307" y="3483980"/>
            <a:ext cx="1158938" cy="101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/>
            </a:pPr>
            <a:r>
              <a:t>Solution:</a:t>
            </a:r>
          </a:p>
          <a:p>
            <a:r>
              <a:t>Angular 8+</a:t>
            </a:r>
          </a:p>
          <a:p>
            <a:endParaRPr/>
          </a:p>
          <a:p>
            <a:endParaRPr/>
          </a:p>
          <a:p>
            <a:r>
              <a:t>Node.js server</a:t>
            </a:r>
          </a:p>
        </p:txBody>
      </p:sp>
      <p:sp>
        <p:nvSpPr>
          <p:cNvPr id="496" name="Problem:…"/>
          <p:cNvSpPr txBox="1"/>
          <p:nvPr/>
        </p:nvSpPr>
        <p:spPr>
          <a:xfrm>
            <a:off x="434787" y="1930796"/>
            <a:ext cx="1248359" cy="1213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/>
            </a:pPr>
            <a:r>
              <a:t>Problem: </a:t>
            </a:r>
          </a:p>
          <a:p>
            <a:r>
              <a:t>Change &amp; add </a:t>
            </a:r>
          </a:p>
          <a:p>
            <a:endParaRPr/>
          </a:p>
          <a:p>
            <a:endParaRPr/>
          </a:p>
          <a:p>
            <a:r>
              <a:t>features</a:t>
            </a:r>
          </a:p>
          <a:p>
            <a:r>
              <a:t>on SVG</a:t>
            </a:r>
          </a:p>
        </p:txBody>
      </p:sp>
      <p:sp>
        <p:nvSpPr>
          <p:cNvPr id="497" name="Problem:…"/>
          <p:cNvSpPr txBox="1"/>
          <p:nvPr/>
        </p:nvSpPr>
        <p:spPr>
          <a:xfrm>
            <a:off x="4337362" y="2047478"/>
            <a:ext cx="1109800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/>
            </a:pPr>
            <a:r>
              <a:t>Problem: </a:t>
            </a:r>
          </a:p>
          <a:p>
            <a:r>
              <a:t>Link concept </a:t>
            </a:r>
          </a:p>
          <a:p>
            <a:r>
              <a:t>and book</a:t>
            </a:r>
          </a:p>
        </p:txBody>
      </p:sp>
      <p:sp>
        <p:nvSpPr>
          <p:cNvPr id="498" name="Solution:…"/>
          <p:cNvSpPr txBox="1"/>
          <p:nvPr/>
        </p:nvSpPr>
        <p:spPr>
          <a:xfrm>
            <a:off x="5463004" y="1628512"/>
            <a:ext cx="1238115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/>
            </a:pPr>
            <a:r>
              <a:t>Solution:</a:t>
            </a:r>
          </a:p>
          <a:p>
            <a:pPr lvl="1"/>
            <a:r>
              <a:t>ng2-pdf-viewer</a:t>
            </a:r>
          </a:p>
          <a:p>
            <a:r>
              <a:t>         library</a:t>
            </a:r>
          </a:p>
        </p:txBody>
      </p:sp>
      <p:sp>
        <p:nvSpPr>
          <p:cNvPr id="499" name="Solution:…"/>
          <p:cNvSpPr txBox="1"/>
          <p:nvPr/>
        </p:nvSpPr>
        <p:spPr>
          <a:xfrm>
            <a:off x="7079364" y="3582566"/>
            <a:ext cx="832855" cy="80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/>
            </a:pPr>
            <a:r>
              <a:t>Solution:</a:t>
            </a:r>
          </a:p>
          <a:p>
            <a:endParaRPr b="1"/>
          </a:p>
          <a:p>
            <a:endParaRPr b="1"/>
          </a:p>
          <a:p>
            <a:r>
              <a:t>D3 Library</a:t>
            </a:r>
          </a:p>
        </p:txBody>
      </p:sp>
      <p:sp>
        <p:nvSpPr>
          <p:cNvPr id="500" name="Problem:…"/>
          <p:cNvSpPr txBox="1"/>
          <p:nvPr/>
        </p:nvSpPr>
        <p:spPr>
          <a:xfrm>
            <a:off x="5891759" y="3817418"/>
            <a:ext cx="1030710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/>
            </a:pPr>
            <a:r>
              <a:t>Problem: </a:t>
            </a:r>
          </a:p>
          <a:p>
            <a:r>
              <a:t>Show </a:t>
            </a:r>
          </a:p>
          <a:p>
            <a:r>
              <a:t>concept map</a:t>
            </a:r>
          </a:p>
        </p:txBody>
      </p:sp>
      <p:sp>
        <p:nvSpPr>
          <p:cNvPr id="501" name="Solution: Add…"/>
          <p:cNvSpPr txBox="1"/>
          <p:nvPr/>
        </p:nvSpPr>
        <p:spPr>
          <a:xfrm>
            <a:off x="1671911" y="2131337"/>
            <a:ext cx="1587722" cy="101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/>
            </a:pPr>
            <a:r>
              <a:t>Solution:</a:t>
            </a:r>
          </a:p>
          <a:p>
            <a:pPr>
              <a:defRPr b="1"/>
            </a:pPr>
            <a:r>
              <a:t>            </a:t>
            </a:r>
            <a:r>
              <a:rPr b="0"/>
              <a:t>Add</a:t>
            </a:r>
          </a:p>
          <a:p>
            <a:endParaRPr b="0"/>
          </a:p>
          <a:p>
            <a:r>
              <a:t>Foreign Object </a:t>
            </a:r>
          </a:p>
          <a:p>
            <a:pPr lvl="1"/>
            <a:r>
              <a:t>          Element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406;p46"/>
          <p:cNvSpPr txBox="1">
            <a:spLocks noGrp="1"/>
          </p:cNvSpPr>
          <p:nvPr>
            <p:ph type="body" idx="1"/>
          </p:nvPr>
        </p:nvSpPr>
        <p:spPr>
          <a:xfrm>
            <a:off x="250825" y="1113233"/>
            <a:ext cx="8640900" cy="3726603"/>
          </a:xfrm>
          <a:prstGeom prst="rect">
            <a:avLst/>
          </a:prstGeom>
        </p:spPr>
        <p:txBody>
          <a:bodyPr/>
          <a:lstStyle/>
          <a:p>
            <a:pPr marL="759999" indent="-400000">
              <a:lnSpc>
                <a:spcPct val="150000"/>
              </a:lnSpc>
              <a:spcBef>
                <a:spcPts val="0"/>
              </a:spcBef>
              <a:buSzPct val="100000"/>
              <a:buChar char="‣"/>
              <a:defRPr sz="1900" b="0">
                <a:solidFill>
                  <a:srgbClr val="333333"/>
                </a:solidFill>
              </a:defRPr>
            </a:pPr>
            <a:endParaRPr/>
          </a:p>
          <a:p>
            <a:pPr marL="719998" indent="-359999">
              <a:lnSpc>
                <a:spcPct val="150000"/>
              </a:lnSpc>
              <a:spcBef>
                <a:spcPts val="300"/>
              </a:spcBef>
              <a:buSzPct val="100000"/>
              <a:buChar char="‣"/>
              <a:defRPr sz="1900" b="0">
                <a:solidFill>
                  <a:srgbClr val="333333"/>
                </a:solidFill>
              </a:defRPr>
            </a:pPr>
            <a:r>
              <a:t>Integrate multimedia resources (Youtube, Udemy)</a:t>
            </a:r>
          </a:p>
          <a:p>
            <a:pPr marL="719998" indent="-359999">
              <a:lnSpc>
                <a:spcPct val="150000"/>
              </a:lnSpc>
              <a:spcBef>
                <a:spcPts val="300"/>
              </a:spcBef>
              <a:buSzPct val="100000"/>
              <a:buChar char="‣"/>
              <a:defRPr sz="1900" b="0">
                <a:solidFill>
                  <a:srgbClr val="333333"/>
                </a:solidFill>
              </a:defRPr>
            </a:pPr>
            <a:r>
              <a:t>Extend modify mode into an assignment system</a:t>
            </a:r>
          </a:p>
          <a:p>
            <a:pPr marL="719998" indent="-359999">
              <a:lnSpc>
                <a:spcPct val="150000"/>
              </a:lnSpc>
              <a:spcBef>
                <a:spcPts val="300"/>
              </a:spcBef>
              <a:buSzPct val="100000"/>
              <a:buChar char="‣"/>
              <a:defRPr sz="1900" b="0">
                <a:solidFill>
                  <a:srgbClr val="333333"/>
                </a:solidFill>
              </a:defRPr>
            </a:pPr>
            <a:r>
              <a:t>Adding a feedback mechanism for developer</a:t>
            </a:r>
          </a:p>
          <a:p>
            <a:pPr marL="719998" indent="-359999">
              <a:lnSpc>
                <a:spcPct val="150000"/>
              </a:lnSpc>
              <a:spcBef>
                <a:spcPts val="300"/>
              </a:spcBef>
              <a:buSzPct val="100000"/>
              <a:buChar char="‣"/>
              <a:defRPr sz="1900" b="0">
                <a:solidFill>
                  <a:srgbClr val="333333"/>
                </a:solidFill>
              </a:defRPr>
            </a:pPr>
            <a:r>
              <a:t>Adding more exercises</a:t>
            </a:r>
          </a:p>
          <a:p>
            <a:pPr marL="719998" indent="-359999">
              <a:lnSpc>
                <a:spcPct val="150000"/>
              </a:lnSpc>
              <a:spcBef>
                <a:spcPts val="0"/>
              </a:spcBef>
              <a:buSzPct val="100000"/>
              <a:buChar char="‣"/>
              <a:defRPr sz="1900" b="0">
                <a:solidFill>
                  <a:srgbClr val="333333"/>
                </a:solidFill>
              </a:defRPr>
            </a:pPr>
            <a:r>
              <a:t>Improving its front-end design</a:t>
            </a:r>
          </a:p>
        </p:txBody>
      </p:sp>
      <p:sp>
        <p:nvSpPr>
          <p:cNvPr id="506" name="Google Shape;407;p46"/>
          <p:cNvSpPr txBox="1">
            <a:spLocks noGrp="1"/>
          </p:cNvSpPr>
          <p:nvPr>
            <p:ph type="title"/>
          </p:nvPr>
        </p:nvSpPr>
        <p:spPr>
          <a:xfrm>
            <a:off x="254073" y="366713"/>
            <a:ext cx="6877202" cy="628501"/>
          </a:xfrm>
          <a:prstGeom prst="rect">
            <a:avLst/>
          </a:prstGeom>
        </p:spPr>
        <p:txBody>
          <a:bodyPr/>
          <a:lstStyle/>
          <a:p>
            <a:r>
              <a:t>Future Works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Image"/>
          <p:cNvGrpSpPr/>
          <p:nvPr/>
        </p:nvGrpSpPr>
        <p:grpSpPr>
          <a:xfrm>
            <a:off x="5204290" y="1229171"/>
            <a:ext cx="3864714" cy="2748920"/>
            <a:chOff x="0" y="0"/>
            <a:chExt cx="3864712" cy="2748918"/>
          </a:xfrm>
        </p:grpSpPr>
        <p:pic>
          <p:nvPicPr>
            <p:cNvPr id="34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3458314" cy="2304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864714" cy="2748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0" name="vs"/>
          <p:cNvGrpSpPr/>
          <p:nvPr/>
        </p:nvGrpSpPr>
        <p:grpSpPr>
          <a:xfrm>
            <a:off x="3312907" y="1463842"/>
            <a:ext cx="1743928" cy="3386195"/>
            <a:chOff x="0" y="0"/>
            <a:chExt cx="1743927" cy="3386193"/>
          </a:xfrm>
        </p:grpSpPr>
        <p:sp>
          <p:nvSpPr>
            <p:cNvPr id="348" name="Shape"/>
            <p:cNvSpPr/>
            <p:nvPr/>
          </p:nvSpPr>
          <p:spPr>
            <a:xfrm>
              <a:off x="0" y="0"/>
              <a:ext cx="1743928" cy="3386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1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vs"/>
            <p:cNvSpPr txBox="1"/>
            <p:nvPr/>
          </p:nvSpPr>
          <p:spPr>
            <a:xfrm>
              <a:off x="-1" y="1526428"/>
              <a:ext cx="1743929" cy="333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2" algn="ctr">
                <a:defRPr sz="2100" b="1">
                  <a:solidFill>
                    <a:srgbClr val="FFFFFF"/>
                  </a:solidFill>
                </a:defRPr>
              </a:pPr>
              <a:r>
                <a:rPr sz="2300"/>
                <a:t>vs</a:t>
              </a:r>
            </a:p>
          </p:txBody>
        </p:sp>
      </p:grpSp>
      <p:sp>
        <p:nvSpPr>
          <p:cNvPr id="351" name="Google Shape;225;p29"/>
          <p:cNvSpPr txBox="1">
            <a:spLocks noGrp="1"/>
          </p:cNvSpPr>
          <p:nvPr>
            <p:ph type="body" sz="quarter" idx="1"/>
          </p:nvPr>
        </p:nvSpPr>
        <p:spPr>
          <a:xfrm>
            <a:off x="252413" y="1066562"/>
            <a:ext cx="8423276" cy="499358"/>
          </a:xfrm>
          <a:prstGeom prst="rect">
            <a:avLst/>
          </a:prstGeom>
        </p:spPr>
        <p:txBody>
          <a:bodyPr/>
          <a:lstStyle/>
          <a:p>
            <a:pPr marL="152479" indent="-152479">
              <a:spcBef>
                <a:spcPts val="0"/>
              </a:spcBef>
            </a:pPr>
            <a:r>
              <a:t>Motivation: </a:t>
            </a:r>
            <a:r>
              <a:rPr b="0"/>
              <a:t>Help user to read a book with concept map approach</a:t>
            </a:r>
          </a:p>
        </p:txBody>
      </p:sp>
      <p:sp>
        <p:nvSpPr>
          <p:cNvPr id="352" name="Google Shape;226;p29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/>
          <a:lstStyle>
            <a:lvl1pPr algn="ctr" defTabSz="868680">
              <a:defRPr sz="2300" b="0"/>
            </a:lvl1pPr>
          </a:lstStyle>
          <a:p>
            <a:r>
              <a:t>Visualization of knowledge graphs of book contents</a:t>
            </a:r>
          </a:p>
        </p:txBody>
      </p:sp>
      <p:pic>
        <p:nvPicPr>
          <p:cNvPr id="353" name="Google Shape;227;p29" descr="Google Shape;227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63781" y="3095031"/>
            <a:ext cx="476252" cy="123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Google Shape;228;p29" descr="Google Shape;228;p2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7432" y="1698438"/>
            <a:ext cx="1329384" cy="1746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4721" y="2518174"/>
            <a:ext cx="1687186" cy="127753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356" name="General Book Reading"/>
          <p:cNvSpPr txBox="1"/>
          <p:nvPr/>
        </p:nvSpPr>
        <p:spPr>
          <a:xfrm>
            <a:off x="737432" y="3940755"/>
            <a:ext cx="1919537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t>General Book Reading</a:t>
            </a:r>
          </a:p>
        </p:txBody>
      </p:sp>
      <p:sp>
        <p:nvSpPr>
          <p:cNvPr id="357" name="Boring…"/>
          <p:cNvSpPr txBox="1"/>
          <p:nvPr/>
        </p:nvSpPr>
        <p:spPr>
          <a:xfrm>
            <a:off x="1397729" y="4211897"/>
            <a:ext cx="835185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140367" indent="-140367">
              <a:buSzPct val="100000"/>
              <a:buChar char="•"/>
            </a:pPr>
            <a:r>
              <a:t>Boring</a:t>
            </a:r>
          </a:p>
          <a:p>
            <a:pPr marL="140367" indent="-140367">
              <a:buSzPct val="100000"/>
              <a:buChar char="•"/>
            </a:pPr>
            <a:r>
              <a:t>Lengthy</a:t>
            </a:r>
          </a:p>
          <a:p>
            <a:pPr marL="140367" indent="-140367">
              <a:buSzPct val="100000"/>
              <a:buChar char="•"/>
            </a:pPr>
            <a:r>
              <a:t>Static</a:t>
            </a:r>
          </a:p>
        </p:txBody>
      </p:sp>
      <p:sp>
        <p:nvSpPr>
          <p:cNvPr id="358" name="Book Reading with our tool"/>
          <p:cNvSpPr txBox="1"/>
          <p:nvPr/>
        </p:nvSpPr>
        <p:spPr>
          <a:xfrm>
            <a:off x="5403453" y="3940755"/>
            <a:ext cx="2323927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/>
            </a:pPr>
            <a:r>
              <a:t>Book Reading with </a:t>
            </a:r>
            <a:r>
              <a:rPr u="sng"/>
              <a:t>our tool</a:t>
            </a:r>
          </a:p>
        </p:txBody>
      </p:sp>
      <p:sp>
        <p:nvSpPr>
          <p:cNvPr id="359" name="Interactive…"/>
          <p:cNvSpPr txBox="1"/>
          <p:nvPr/>
        </p:nvSpPr>
        <p:spPr>
          <a:xfrm>
            <a:off x="5667214" y="4211897"/>
            <a:ext cx="2060165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140367" indent="-140367">
              <a:buSzPct val="100000"/>
              <a:buChar char="•"/>
            </a:pPr>
            <a:r>
              <a:t>Interactive</a:t>
            </a:r>
          </a:p>
          <a:p>
            <a:pPr marL="140367" indent="-140367">
              <a:buSzPct val="100000"/>
              <a:buChar char="•"/>
            </a:pPr>
            <a:r>
              <a:t>Focused on concepts</a:t>
            </a:r>
          </a:p>
          <a:p>
            <a:pPr marL="140367" indent="-140367">
              <a:buSzPct val="100000"/>
              <a:buChar char="•"/>
            </a:pPr>
            <a:r>
              <a:t>Exercises, Modifications</a:t>
            </a:r>
          </a:p>
        </p:txBody>
      </p:sp>
      <p:sp>
        <p:nvSpPr>
          <p:cNvPr id="360" name="Arrow 7"/>
          <p:cNvSpPr/>
          <p:nvPr/>
        </p:nvSpPr>
        <p:spPr>
          <a:xfrm rot="7160649">
            <a:off x="3699762" y="1365116"/>
            <a:ext cx="1342997" cy="1718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gradFill>
            <a:gsLst>
              <a:gs pos="0">
                <a:schemeClr val="accent1">
                  <a:hueOff val="-473915"/>
                  <a:lumOff val="24720"/>
                </a:schemeClr>
              </a:gs>
              <a:gs pos="35000">
                <a:srgbClr val="FFE4D1"/>
              </a:gs>
              <a:gs pos="100000">
                <a:schemeClr val="accent1">
                  <a:hueOff val="-591707"/>
                  <a:lumOff val="34068"/>
                </a:schemeClr>
              </a:gs>
            </a:gsLst>
            <a:lin ang="16200000"/>
          </a:gradFill>
          <a:ln>
            <a:solidFill>
              <a:srgbClr val="FEA83A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413;p47"/>
          <p:cNvSpPr txBox="1">
            <a:spLocks noGrp="1"/>
          </p:cNvSpPr>
          <p:nvPr>
            <p:ph type="body" idx="1"/>
          </p:nvPr>
        </p:nvSpPr>
        <p:spPr>
          <a:xfrm>
            <a:off x="606425" y="1189424"/>
            <a:ext cx="8214656" cy="3726602"/>
          </a:xfrm>
          <a:prstGeom prst="rect">
            <a:avLst/>
          </a:prstGeom>
        </p:spPr>
        <p:txBody>
          <a:bodyPr/>
          <a:lstStyle/>
          <a:p>
            <a:pPr marL="677500" indent="-317500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ts val="1700"/>
              <a:buFont typeface="Arial"/>
              <a:buChar char="✓"/>
              <a:defRPr sz="1700">
                <a:solidFill>
                  <a:srgbClr val="38761D"/>
                </a:solidFill>
              </a:defRPr>
            </a:pPr>
            <a:r>
              <a:t>Advantages</a:t>
            </a:r>
          </a:p>
          <a:p>
            <a:pPr marL="914400" indent="-3175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+"/>
              <a:defRPr sz="1700" b="0"/>
            </a:pPr>
            <a:r>
              <a:t>Learned Angular and created a simple web application</a:t>
            </a:r>
          </a:p>
          <a:p>
            <a:pPr marL="914400" indent="-3175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+"/>
              <a:defRPr sz="1700" b="0"/>
            </a:pPr>
            <a:r>
              <a:t>A good experience for working with team</a:t>
            </a:r>
          </a:p>
          <a:p>
            <a:pPr indent="457200">
              <a:lnSpc>
                <a:spcPct val="115000"/>
              </a:lnSpc>
              <a:spcBef>
                <a:spcPts val="300"/>
              </a:spcBef>
              <a:defRPr sz="1700">
                <a:solidFill>
                  <a:srgbClr val="333333"/>
                </a:solidFill>
              </a:defRPr>
            </a:pPr>
            <a:endParaRPr/>
          </a:p>
          <a:p>
            <a:pPr marL="677500" indent="-317500">
              <a:lnSpc>
                <a:spcPct val="115000"/>
              </a:lnSpc>
              <a:spcBef>
                <a:spcPts val="300"/>
              </a:spcBef>
              <a:buClr>
                <a:srgbClr val="A61C00"/>
              </a:buClr>
              <a:buSzPts val="1700"/>
              <a:buFont typeface="Arial"/>
              <a:buChar char="-"/>
              <a:defRPr sz="1700">
                <a:solidFill>
                  <a:srgbClr val="A61C00"/>
                </a:solidFill>
              </a:defRPr>
            </a:pPr>
            <a:r>
              <a:t>Disadvantages</a:t>
            </a:r>
          </a:p>
          <a:p>
            <a:pPr marL="914400" indent="-3175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+"/>
              <a:defRPr sz="1700" b="0"/>
            </a:pPr>
            <a:r>
              <a:t>Better front-end design with SVG</a:t>
            </a:r>
          </a:p>
          <a:p>
            <a:pPr marL="914400" indent="-3175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+"/>
              <a:defRPr sz="1700" b="0"/>
            </a:pPr>
            <a:r>
              <a:t>Hard to merge codes (sometimes)</a:t>
            </a:r>
          </a:p>
          <a:p>
            <a:pPr indent="0">
              <a:defRPr sz="1700"/>
            </a:pPr>
            <a:endParaRPr/>
          </a:p>
          <a:p>
            <a:pPr indent="0">
              <a:defRPr sz="1700"/>
            </a:pPr>
            <a:r>
              <a:t>In the end: We tried our best.</a:t>
            </a:r>
          </a:p>
        </p:txBody>
      </p:sp>
      <p:sp>
        <p:nvSpPr>
          <p:cNvPr id="509" name="Google Shape;414;p47"/>
          <p:cNvSpPr txBox="1">
            <a:spLocks noGrp="1"/>
          </p:cNvSpPr>
          <p:nvPr>
            <p:ph type="title"/>
          </p:nvPr>
        </p:nvSpPr>
        <p:spPr>
          <a:xfrm>
            <a:off x="254073" y="366713"/>
            <a:ext cx="6877202" cy="628501"/>
          </a:xfrm>
          <a:prstGeom prst="rect">
            <a:avLst/>
          </a:prstGeom>
        </p:spPr>
        <p:txBody>
          <a:bodyPr/>
          <a:lstStyle/>
          <a:p>
            <a:r>
              <a:t>Self-Critical Discussion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421;p48"/>
          <p:cNvSpPr txBox="1">
            <a:spLocks noGrp="1"/>
          </p:cNvSpPr>
          <p:nvPr>
            <p:ph type="title"/>
          </p:nvPr>
        </p:nvSpPr>
        <p:spPr>
          <a:xfrm>
            <a:off x="358775" y="366713"/>
            <a:ext cx="6877050" cy="628652"/>
          </a:xfrm>
          <a:prstGeom prst="rect">
            <a:avLst/>
          </a:prstGeom>
        </p:spPr>
        <p:txBody>
          <a:bodyPr/>
          <a:lstStyle/>
          <a:p>
            <a:r>
              <a:t>Thank you for your attention! Questions?</a:t>
            </a:r>
          </a:p>
        </p:txBody>
      </p:sp>
      <p:sp>
        <p:nvSpPr>
          <p:cNvPr id="512" name="Google Shape;422;p48"/>
          <p:cNvSpPr txBox="1"/>
          <p:nvPr/>
        </p:nvSpPr>
        <p:spPr>
          <a:xfrm rot="20512837">
            <a:off x="4474221" y="2627498"/>
            <a:ext cx="4461443" cy="1590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3000"/>
              </a:lnSpc>
              <a:defRPr sz="5400" b="1">
                <a:solidFill>
                  <a:srgbClr val="707070"/>
                </a:solidFill>
              </a:defRPr>
            </a:lvl1pPr>
          </a:lstStyle>
          <a:p>
            <a:r>
              <a:t>For Questions !!!</a:t>
            </a:r>
          </a:p>
        </p:txBody>
      </p:sp>
      <p:pic>
        <p:nvPicPr>
          <p:cNvPr id="513" name="Google Shape;423;p48" descr="Google Shape;423;p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048" y="1112100"/>
            <a:ext cx="4106504" cy="37662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6" name="Google Shape;424;p48"/>
          <p:cNvGrpSpPr/>
          <p:nvPr/>
        </p:nvGrpSpPr>
        <p:grpSpPr>
          <a:xfrm>
            <a:off x="4090288" y="1241070"/>
            <a:ext cx="3712593" cy="1544661"/>
            <a:chOff x="0" y="0"/>
            <a:chExt cx="3712591" cy="1544659"/>
          </a:xfrm>
        </p:grpSpPr>
        <p:sp>
          <p:nvSpPr>
            <p:cNvPr id="514" name="Shape"/>
            <p:cNvSpPr/>
            <p:nvPr/>
          </p:nvSpPr>
          <p:spPr>
            <a:xfrm rot="771498">
              <a:off x="33645" y="434849"/>
              <a:ext cx="3645303" cy="713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66"/>
                  </a:moveTo>
                  <a:cubicBezTo>
                    <a:pt x="0" y="656"/>
                    <a:pt x="128" y="0"/>
                    <a:pt x="287" y="0"/>
                  </a:cubicBezTo>
                  <a:lnTo>
                    <a:pt x="21313" y="0"/>
                  </a:lnTo>
                  <a:cubicBezTo>
                    <a:pt x="21472" y="0"/>
                    <a:pt x="21600" y="656"/>
                    <a:pt x="21600" y="1466"/>
                  </a:cubicBezTo>
                  <a:lnTo>
                    <a:pt x="21600" y="7330"/>
                  </a:lnTo>
                  <a:cubicBezTo>
                    <a:pt x="21600" y="8140"/>
                    <a:pt x="21472" y="8796"/>
                    <a:pt x="21313" y="8796"/>
                  </a:cubicBezTo>
                  <a:lnTo>
                    <a:pt x="9000" y="8796"/>
                  </a:lnTo>
                  <a:lnTo>
                    <a:pt x="28" y="21600"/>
                  </a:lnTo>
                  <a:lnTo>
                    <a:pt x="3600" y="8796"/>
                  </a:lnTo>
                  <a:lnTo>
                    <a:pt x="287" y="8796"/>
                  </a:lnTo>
                  <a:cubicBezTo>
                    <a:pt x="128" y="8796"/>
                    <a:pt x="0" y="8140"/>
                    <a:pt x="0" y="7330"/>
                  </a:cubicBezTo>
                  <a:lnTo>
                    <a:pt x="0" y="51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5A5A5"/>
                </a:gs>
                <a:gs pos="79000">
                  <a:srgbClr val="585858"/>
                </a:gs>
                <a:gs pos="100000">
                  <a:srgbClr val="FF0000"/>
                </a:gs>
              </a:gsLst>
              <a:lin ang="2700000" scaled="0"/>
            </a:gradFill>
            <a:ln w="25400" cap="flat">
              <a:solidFill>
                <a:srgbClr val="6B6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93000"/>
                </a:lnSpc>
                <a:defRPr sz="1800">
                  <a:solidFill>
                    <a:srgbClr val="D2D2D2"/>
                  </a:solidFill>
                </a:defRPr>
              </a:pPr>
              <a:endParaRPr/>
            </a:p>
          </p:txBody>
        </p:sp>
        <p:sp>
          <p:nvSpPr>
            <p:cNvPr id="515" name="And Here Start My Watch"/>
            <p:cNvSpPr txBox="1"/>
            <p:nvPr/>
          </p:nvSpPr>
          <p:spPr>
            <a:xfrm rot="771498">
              <a:off x="94858" y="397755"/>
              <a:ext cx="3616953" cy="375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93000"/>
                </a:lnSpc>
                <a:defRPr sz="2000">
                  <a:solidFill>
                    <a:srgbClr val="D2D2D2"/>
                  </a:solidFill>
                </a:defRPr>
              </a:lvl1pPr>
            </a:lstStyle>
            <a:p>
              <a:r>
                <a:t>And Here Start My Watch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251;p30" descr="Google Shape;25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73" y="1956149"/>
            <a:ext cx="2088703" cy="23802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8" name="Google Shape;252;p30"/>
          <p:cNvGrpSpPr/>
          <p:nvPr/>
        </p:nvGrpSpPr>
        <p:grpSpPr>
          <a:xfrm>
            <a:off x="2020205" y="1770836"/>
            <a:ext cx="4177117" cy="1840208"/>
            <a:chOff x="0" y="0"/>
            <a:chExt cx="4177115" cy="1840207"/>
          </a:xfrm>
        </p:grpSpPr>
        <p:sp>
          <p:nvSpPr>
            <p:cNvPr id="363" name="Shape"/>
            <p:cNvSpPr/>
            <p:nvPr/>
          </p:nvSpPr>
          <p:spPr>
            <a:xfrm>
              <a:off x="754918" y="-1"/>
              <a:ext cx="3422198" cy="1840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64" name="Circle"/>
            <p:cNvSpPr/>
            <p:nvPr/>
          </p:nvSpPr>
          <p:spPr>
            <a:xfrm>
              <a:off x="442450" y="486793"/>
              <a:ext cx="306103" cy="306103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65" name="Circle"/>
            <p:cNvSpPr/>
            <p:nvPr/>
          </p:nvSpPr>
          <p:spPr>
            <a:xfrm>
              <a:off x="170742" y="490801"/>
              <a:ext cx="204069" cy="204069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66" name="Circle"/>
            <p:cNvSpPr/>
            <p:nvPr/>
          </p:nvSpPr>
          <p:spPr>
            <a:xfrm>
              <a:off x="0" y="509515"/>
              <a:ext cx="102034" cy="102037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67" name="Shape"/>
            <p:cNvSpPr/>
            <p:nvPr/>
          </p:nvSpPr>
          <p:spPr>
            <a:xfrm>
              <a:off x="928614" y="93588"/>
              <a:ext cx="3135819" cy="156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69" name="Google Shape;253;p30"/>
          <p:cNvSpPr txBox="1">
            <a:spLocks noGrp="1"/>
          </p:cNvSpPr>
          <p:nvPr>
            <p:ph type="title"/>
          </p:nvPr>
        </p:nvSpPr>
        <p:spPr>
          <a:xfrm>
            <a:off x="254073" y="366713"/>
            <a:ext cx="6877202" cy="628501"/>
          </a:xfrm>
          <a:prstGeom prst="rect">
            <a:avLst/>
          </a:prstGeom>
        </p:spPr>
        <p:txBody>
          <a:bodyPr/>
          <a:lstStyle/>
          <a:p>
            <a:r>
              <a:t>Case: Teach Jon Snow Java</a:t>
            </a:r>
          </a:p>
        </p:txBody>
      </p:sp>
      <p:sp>
        <p:nvSpPr>
          <p:cNvPr id="370" name="Google Shape;255;p30"/>
          <p:cNvSpPr txBox="1"/>
          <p:nvPr/>
        </p:nvSpPr>
        <p:spPr>
          <a:xfrm>
            <a:off x="1447925" y="1231225"/>
            <a:ext cx="6618300" cy="46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000"/>
            </a:lvl1pPr>
          </a:lstStyle>
          <a:p>
            <a:r>
              <a:t>Let’s take a tour of our web application with a scenario.</a:t>
            </a:r>
          </a:p>
        </p:txBody>
      </p:sp>
      <p:pic>
        <p:nvPicPr>
          <p:cNvPr id="371" name="Google Shape;256;p30" descr="Google Shape;256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8000" y="1964875"/>
            <a:ext cx="1035551" cy="1360576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Google Shape;257;p30"/>
          <p:cNvSpPr txBox="1"/>
          <p:nvPr/>
        </p:nvSpPr>
        <p:spPr>
          <a:xfrm>
            <a:off x="2865173" y="3808724"/>
            <a:ext cx="5742003" cy="708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sz="1800" b="1"/>
            </a:pPr>
            <a:r>
              <a:t>Scenario:</a:t>
            </a:r>
            <a:r>
              <a:rPr b="0"/>
              <a:t> One day, Jon Snow wants to learn about Java and heard about our web application.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263;p31"/>
          <p:cNvSpPr txBox="1">
            <a:spLocks noGrp="1"/>
          </p:cNvSpPr>
          <p:nvPr>
            <p:ph type="body" idx="1"/>
          </p:nvPr>
        </p:nvSpPr>
        <p:spPr>
          <a:xfrm>
            <a:off x="250825" y="1113233"/>
            <a:ext cx="8640900" cy="3726603"/>
          </a:xfrm>
          <a:prstGeom prst="rect">
            <a:avLst/>
          </a:prstGeom>
        </p:spPr>
        <p:txBody>
          <a:bodyPr/>
          <a:lstStyle>
            <a:lvl1pPr indent="0"/>
          </a:lstStyle>
          <a:p>
            <a:r>
              <a:t>First, he needs to register to the web site and login to account to save his progress.                                    </a:t>
            </a:r>
          </a:p>
        </p:txBody>
      </p:sp>
      <p:sp>
        <p:nvSpPr>
          <p:cNvPr id="375" name="Google Shape;264;p31"/>
          <p:cNvSpPr txBox="1">
            <a:spLocks noGrp="1"/>
          </p:cNvSpPr>
          <p:nvPr>
            <p:ph type="title"/>
          </p:nvPr>
        </p:nvSpPr>
        <p:spPr>
          <a:xfrm>
            <a:off x="254073" y="366713"/>
            <a:ext cx="6877202" cy="628501"/>
          </a:xfrm>
          <a:prstGeom prst="rect">
            <a:avLst/>
          </a:prstGeom>
        </p:spPr>
        <p:txBody>
          <a:bodyPr/>
          <a:lstStyle/>
          <a:p>
            <a:r>
              <a:t>Case: Teach Jon Snow Java</a:t>
            </a:r>
          </a:p>
        </p:txBody>
      </p:sp>
      <p:pic>
        <p:nvPicPr>
          <p:cNvPr id="376" name="Register+Login.mp4" descr="Register+Logi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255245" y="1887338"/>
            <a:ext cx="6633510" cy="4103798"/>
          </a:xfrm>
          <a:prstGeom prst="rect">
            <a:avLst/>
          </a:prstGeom>
          <a:ln w="12700">
            <a:miter lim="400000"/>
          </a:ln>
          <a:effectLst>
            <a:outerShdw blurRad="254000" dist="95797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26821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7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Dingbat Asterisk"/>
          <p:cNvSpPr/>
          <p:nvPr/>
        </p:nvSpPr>
        <p:spPr>
          <a:xfrm>
            <a:off x="5600081" y="3909097"/>
            <a:ext cx="737202" cy="822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354" extrusionOk="0">
                <a:moveTo>
                  <a:pt x="10529" y="0"/>
                </a:moveTo>
                <a:cubicBezTo>
                  <a:pt x="9820" y="0"/>
                  <a:pt x="9110" y="245"/>
                  <a:pt x="8569" y="737"/>
                </a:cubicBezTo>
                <a:cubicBezTo>
                  <a:pt x="7487" y="1720"/>
                  <a:pt x="7487" y="3315"/>
                  <a:pt x="8569" y="4298"/>
                </a:cubicBezTo>
                <a:cubicBezTo>
                  <a:pt x="8826" y="4531"/>
                  <a:pt x="9128" y="4691"/>
                  <a:pt x="9444" y="4812"/>
                </a:cubicBezTo>
                <a:lnTo>
                  <a:pt x="9444" y="4832"/>
                </a:lnTo>
                <a:cubicBezTo>
                  <a:pt x="9543" y="4868"/>
                  <a:pt x="9613" y="4954"/>
                  <a:pt x="9616" y="5056"/>
                </a:cubicBezTo>
                <a:lnTo>
                  <a:pt x="9616" y="9232"/>
                </a:lnTo>
                <a:lnTo>
                  <a:pt x="5646" y="7128"/>
                </a:lnTo>
                <a:cubicBezTo>
                  <a:pt x="5550" y="7074"/>
                  <a:pt x="5504" y="6975"/>
                  <a:pt x="5520" y="6879"/>
                </a:cubicBezTo>
                <a:lnTo>
                  <a:pt x="5515" y="6877"/>
                </a:lnTo>
                <a:cubicBezTo>
                  <a:pt x="5617" y="6133"/>
                  <a:pt x="5360" y="5355"/>
                  <a:pt x="4731" y="4783"/>
                </a:cubicBezTo>
                <a:cubicBezTo>
                  <a:pt x="4190" y="4292"/>
                  <a:pt x="3480" y="4047"/>
                  <a:pt x="2771" y="4047"/>
                </a:cubicBezTo>
                <a:cubicBezTo>
                  <a:pt x="2062" y="4047"/>
                  <a:pt x="1352" y="4292"/>
                  <a:pt x="811" y="4783"/>
                </a:cubicBezTo>
                <a:cubicBezTo>
                  <a:pt x="-271" y="5766"/>
                  <a:pt x="-271" y="7361"/>
                  <a:pt x="811" y="8344"/>
                </a:cubicBezTo>
                <a:cubicBezTo>
                  <a:pt x="1793" y="9237"/>
                  <a:pt x="3320" y="9300"/>
                  <a:pt x="4404" y="8571"/>
                </a:cubicBezTo>
                <a:lnTo>
                  <a:pt x="4426" y="8583"/>
                </a:lnTo>
                <a:cubicBezTo>
                  <a:pt x="4510" y="8524"/>
                  <a:pt x="4626" y="8514"/>
                  <a:pt x="4724" y="8561"/>
                </a:cubicBezTo>
                <a:cubicBezTo>
                  <a:pt x="4725" y="8561"/>
                  <a:pt x="4726" y="8561"/>
                  <a:pt x="4727" y="8561"/>
                </a:cubicBezTo>
                <a:lnTo>
                  <a:pt x="8719" y="10677"/>
                </a:lnTo>
                <a:lnTo>
                  <a:pt x="4727" y="12793"/>
                </a:lnTo>
                <a:cubicBezTo>
                  <a:pt x="4726" y="12793"/>
                  <a:pt x="4725" y="12792"/>
                  <a:pt x="4724" y="12793"/>
                </a:cubicBezTo>
                <a:cubicBezTo>
                  <a:pt x="4626" y="12840"/>
                  <a:pt x="4510" y="12830"/>
                  <a:pt x="4426" y="12770"/>
                </a:cubicBezTo>
                <a:lnTo>
                  <a:pt x="4406" y="12783"/>
                </a:lnTo>
                <a:cubicBezTo>
                  <a:pt x="3919" y="12453"/>
                  <a:pt x="3350" y="12273"/>
                  <a:pt x="2771" y="12273"/>
                </a:cubicBezTo>
                <a:cubicBezTo>
                  <a:pt x="2062" y="12273"/>
                  <a:pt x="1352" y="12518"/>
                  <a:pt x="811" y="13009"/>
                </a:cubicBezTo>
                <a:cubicBezTo>
                  <a:pt x="-271" y="13992"/>
                  <a:pt x="-271" y="15587"/>
                  <a:pt x="811" y="16570"/>
                </a:cubicBezTo>
                <a:cubicBezTo>
                  <a:pt x="1893" y="17553"/>
                  <a:pt x="3649" y="17553"/>
                  <a:pt x="4731" y="16570"/>
                </a:cubicBezTo>
                <a:cubicBezTo>
                  <a:pt x="5360" y="15999"/>
                  <a:pt x="5618" y="15220"/>
                  <a:pt x="5515" y="14475"/>
                </a:cubicBezTo>
                <a:lnTo>
                  <a:pt x="5520" y="14473"/>
                </a:lnTo>
                <a:cubicBezTo>
                  <a:pt x="5504" y="14377"/>
                  <a:pt x="5553" y="14280"/>
                  <a:pt x="5648" y="14226"/>
                </a:cubicBezTo>
                <a:lnTo>
                  <a:pt x="9616" y="12122"/>
                </a:lnTo>
                <a:lnTo>
                  <a:pt x="9616" y="16295"/>
                </a:lnTo>
                <a:cubicBezTo>
                  <a:pt x="9613" y="16397"/>
                  <a:pt x="9543" y="16484"/>
                  <a:pt x="9444" y="16520"/>
                </a:cubicBezTo>
                <a:lnTo>
                  <a:pt x="9444" y="16542"/>
                </a:lnTo>
                <a:cubicBezTo>
                  <a:pt x="9128" y="16663"/>
                  <a:pt x="8826" y="16822"/>
                  <a:pt x="8569" y="17056"/>
                </a:cubicBezTo>
                <a:cubicBezTo>
                  <a:pt x="7487" y="18039"/>
                  <a:pt x="7487" y="19634"/>
                  <a:pt x="8569" y="20617"/>
                </a:cubicBezTo>
                <a:cubicBezTo>
                  <a:pt x="9651" y="21600"/>
                  <a:pt x="11407" y="21600"/>
                  <a:pt x="12489" y="20617"/>
                </a:cubicBezTo>
                <a:cubicBezTo>
                  <a:pt x="13571" y="19634"/>
                  <a:pt x="13571" y="18039"/>
                  <a:pt x="12489" y="17056"/>
                </a:cubicBezTo>
                <a:cubicBezTo>
                  <a:pt x="12231" y="16822"/>
                  <a:pt x="11930" y="16663"/>
                  <a:pt x="11614" y="16542"/>
                </a:cubicBezTo>
                <a:lnTo>
                  <a:pt x="11614" y="16520"/>
                </a:lnTo>
                <a:cubicBezTo>
                  <a:pt x="11517" y="16485"/>
                  <a:pt x="11450" y="16400"/>
                  <a:pt x="11444" y="16301"/>
                </a:cubicBezTo>
                <a:lnTo>
                  <a:pt x="11444" y="12122"/>
                </a:lnTo>
                <a:lnTo>
                  <a:pt x="15410" y="14224"/>
                </a:lnTo>
                <a:lnTo>
                  <a:pt x="15410" y="14226"/>
                </a:lnTo>
                <a:cubicBezTo>
                  <a:pt x="15505" y="14280"/>
                  <a:pt x="15554" y="14377"/>
                  <a:pt x="15538" y="14473"/>
                </a:cubicBezTo>
                <a:lnTo>
                  <a:pt x="15545" y="14477"/>
                </a:lnTo>
                <a:cubicBezTo>
                  <a:pt x="15443" y="15221"/>
                  <a:pt x="15701" y="15999"/>
                  <a:pt x="16329" y="16570"/>
                </a:cubicBezTo>
                <a:cubicBezTo>
                  <a:pt x="17411" y="17553"/>
                  <a:pt x="19165" y="17553"/>
                  <a:pt x="20247" y="16570"/>
                </a:cubicBezTo>
                <a:cubicBezTo>
                  <a:pt x="21329" y="15587"/>
                  <a:pt x="21329" y="13992"/>
                  <a:pt x="20247" y="13009"/>
                </a:cubicBezTo>
                <a:cubicBezTo>
                  <a:pt x="19706" y="12518"/>
                  <a:pt x="18996" y="12273"/>
                  <a:pt x="18287" y="12273"/>
                </a:cubicBezTo>
                <a:cubicBezTo>
                  <a:pt x="17708" y="12273"/>
                  <a:pt x="17140" y="12453"/>
                  <a:pt x="16654" y="12783"/>
                </a:cubicBezTo>
                <a:lnTo>
                  <a:pt x="16632" y="12770"/>
                </a:lnTo>
                <a:cubicBezTo>
                  <a:pt x="16549" y="12829"/>
                  <a:pt x="16434" y="12839"/>
                  <a:pt x="16336" y="12793"/>
                </a:cubicBezTo>
                <a:lnTo>
                  <a:pt x="12341" y="10677"/>
                </a:lnTo>
                <a:lnTo>
                  <a:pt x="16334" y="8561"/>
                </a:lnTo>
                <a:lnTo>
                  <a:pt x="16336" y="8561"/>
                </a:lnTo>
                <a:cubicBezTo>
                  <a:pt x="16434" y="8514"/>
                  <a:pt x="16551" y="8524"/>
                  <a:pt x="16634" y="8583"/>
                </a:cubicBezTo>
                <a:lnTo>
                  <a:pt x="16656" y="8571"/>
                </a:lnTo>
                <a:cubicBezTo>
                  <a:pt x="17740" y="9300"/>
                  <a:pt x="19265" y="9237"/>
                  <a:pt x="20247" y="8344"/>
                </a:cubicBezTo>
                <a:cubicBezTo>
                  <a:pt x="21329" y="7361"/>
                  <a:pt x="21329" y="5766"/>
                  <a:pt x="20247" y="4783"/>
                </a:cubicBezTo>
                <a:cubicBezTo>
                  <a:pt x="19706" y="4292"/>
                  <a:pt x="18996" y="4047"/>
                  <a:pt x="18287" y="4047"/>
                </a:cubicBezTo>
                <a:cubicBezTo>
                  <a:pt x="17578" y="4047"/>
                  <a:pt x="16870" y="4292"/>
                  <a:pt x="16329" y="4783"/>
                </a:cubicBezTo>
                <a:cubicBezTo>
                  <a:pt x="15701" y="5354"/>
                  <a:pt x="15444" y="6131"/>
                  <a:pt x="15545" y="6875"/>
                </a:cubicBezTo>
                <a:lnTo>
                  <a:pt x="15538" y="6879"/>
                </a:lnTo>
                <a:cubicBezTo>
                  <a:pt x="15554" y="6975"/>
                  <a:pt x="15508" y="7074"/>
                  <a:pt x="15412" y="7128"/>
                </a:cubicBezTo>
                <a:lnTo>
                  <a:pt x="11444" y="9232"/>
                </a:lnTo>
                <a:lnTo>
                  <a:pt x="11444" y="5050"/>
                </a:lnTo>
                <a:cubicBezTo>
                  <a:pt x="11450" y="4951"/>
                  <a:pt x="11517" y="4867"/>
                  <a:pt x="11614" y="4832"/>
                </a:cubicBezTo>
                <a:lnTo>
                  <a:pt x="11614" y="4812"/>
                </a:lnTo>
                <a:cubicBezTo>
                  <a:pt x="11930" y="4691"/>
                  <a:pt x="12232" y="4531"/>
                  <a:pt x="12489" y="4298"/>
                </a:cubicBezTo>
                <a:cubicBezTo>
                  <a:pt x="13571" y="3315"/>
                  <a:pt x="13571" y="1720"/>
                  <a:pt x="12489" y="737"/>
                </a:cubicBezTo>
                <a:cubicBezTo>
                  <a:pt x="11948" y="245"/>
                  <a:pt x="11238" y="0"/>
                  <a:pt x="1052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6D6D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81" name="Dingbat Asterisk"/>
          <p:cNvSpPr/>
          <p:nvPr/>
        </p:nvSpPr>
        <p:spPr>
          <a:xfrm>
            <a:off x="7180245" y="2986407"/>
            <a:ext cx="737202" cy="822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354" extrusionOk="0">
                <a:moveTo>
                  <a:pt x="10529" y="0"/>
                </a:moveTo>
                <a:cubicBezTo>
                  <a:pt x="9820" y="0"/>
                  <a:pt x="9110" y="245"/>
                  <a:pt x="8569" y="737"/>
                </a:cubicBezTo>
                <a:cubicBezTo>
                  <a:pt x="7487" y="1720"/>
                  <a:pt x="7487" y="3315"/>
                  <a:pt x="8569" y="4298"/>
                </a:cubicBezTo>
                <a:cubicBezTo>
                  <a:pt x="8826" y="4531"/>
                  <a:pt x="9128" y="4691"/>
                  <a:pt x="9444" y="4812"/>
                </a:cubicBezTo>
                <a:lnTo>
                  <a:pt x="9444" y="4832"/>
                </a:lnTo>
                <a:cubicBezTo>
                  <a:pt x="9543" y="4868"/>
                  <a:pt x="9613" y="4954"/>
                  <a:pt x="9616" y="5056"/>
                </a:cubicBezTo>
                <a:lnTo>
                  <a:pt x="9616" y="9232"/>
                </a:lnTo>
                <a:lnTo>
                  <a:pt x="5646" y="7128"/>
                </a:lnTo>
                <a:cubicBezTo>
                  <a:pt x="5550" y="7074"/>
                  <a:pt x="5504" y="6975"/>
                  <a:pt x="5520" y="6879"/>
                </a:cubicBezTo>
                <a:lnTo>
                  <a:pt x="5515" y="6877"/>
                </a:lnTo>
                <a:cubicBezTo>
                  <a:pt x="5617" y="6133"/>
                  <a:pt x="5360" y="5355"/>
                  <a:pt x="4731" y="4783"/>
                </a:cubicBezTo>
                <a:cubicBezTo>
                  <a:pt x="4190" y="4292"/>
                  <a:pt x="3480" y="4047"/>
                  <a:pt x="2771" y="4047"/>
                </a:cubicBezTo>
                <a:cubicBezTo>
                  <a:pt x="2062" y="4047"/>
                  <a:pt x="1352" y="4292"/>
                  <a:pt x="811" y="4783"/>
                </a:cubicBezTo>
                <a:cubicBezTo>
                  <a:pt x="-271" y="5766"/>
                  <a:pt x="-271" y="7361"/>
                  <a:pt x="811" y="8344"/>
                </a:cubicBezTo>
                <a:cubicBezTo>
                  <a:pt x="1793" y="9237"/>
                  <a:pt x="3320" y="9300"/>
                  <a:pt x="4404" y="8571"/>
                </a:cubicBezTo>
                <a:lnTo>
                  <a:pt x="4426" y="8583"/>
                </a:lnTo>
                <a:cubicBezTo>
                  <a:pt x="4510" y="8524"/>
                  <a:pt x="4626" y="8514"/>
                  <a:pt x="4724" y="8561"/>
                </a:cubicBezTo>
                <a:cubicBezTo>
                  <a:pt x="4725" y="8561"/>
                  <a:pt x="4726" y="8561"/>
                  <a:pt x="4727" y="8561"/>
                </a:cubicBezTo>
                <a:lnTo>
                  <a:pt x="8719" y="10677"/>
                </a:lnTo>
                <a:lnTo>
                  <a:pt x="4727" y="12793"/>
                </a:lnTo>
                <a:cubicBezTo>
                  <a:pt x="4726" y="12793"/>
                  <a:pt x="4725" y="12792"/>
                  <a:pt x="4724" y="12793"/>
                </a:cubicBezTo>
                <a:cubicBezTo>
                  <a:pt x="4626" y="12840"/>
                  <a:pt x="4510" y="12830"/>
                  <a:pt x="4426" y="12770"/>
                </a:cubicBezTo>
                <a:lnTo>
                  <a:pt x="4406" y="12783"/>
                </a:lnTo>
                <a:cubicBezTo>
                  <a:pt x="3919" y="12453"/>
                  <a:pt x="3350" y="12273"/>
                  <a:pt x="2771" y="12273"/>
                </a:cubicBezTo>
                <a:cubicBezTo>
                  <a:pt x="2062" y="12273"/>
                  <a:pt x="1352" y="12518"/>
                  <a:pt x="811" y="13009"/>
                </a:cubicBezTo>
                <a:cubicBezTo>
                  <a:pt x="-271" y="13992"/>
                  <a:pt x="-271" y="15587"/>
                  <a:pt x="811" y="16570"/>
                </a:cubicBezTo>
                <a:cubicBezTo>
                  <a:pt x="1893" y="17553"/>
                  <a:pt x="3649" y="17553"/>
                  <a:pt x="4731" y="16570"/>
                </a:cubicBezTo>
                <a:cubicBezTo>
                  <a:pt x="5360" y="15999"/>
                  <a:pt x="5618" y="15220"/>
                  <a:pt x="5515" y="14475"/>
                </a:cubicBezTo>
                <a:lnTo>
                  <a:pt x="5520" y="14473"/>
                </a:lnTo>
                <a:cubicBezTo>
                  <a:pt x="5504" y="14377"/>
                  <a:pt x="5553" y="14280"/>
                  <a:pt x="5648" y="14226"/>
                </a:cubicBezTo>
                <a:lnTo>
                  <a:pt x="9616" y="12122"/>
                </a:lnTo>
                <a:lnTo>
                  <a:pt x="9616" y="16295"/>
                </a:lnTo>
                <a:cubicBezTo>
                  <a:pt x="9613" y="16397"/>
                  <a:pt x="9543" y="16484"/>
                  <a:pt x="9444" y="16520"/>
                </a:cubicBezTo>
                <a:lnTo>
                  <a:pt x="9444" y="16542"/>
                </a:lnTo>
                <a:cubicBezTo>
                  <a:pt x="9128" y="16663"/>
                  <a:pt x="8826" y="16822"/>
                  <a:pt x="8569" y="17056"/>
                </a:cubicBezTo>
                <a:cubicBezTo>
                  <a:pt x="7487" y="18039"/>
                  <a:pt x="7487" y="19634"/>
                  <a:pt x="8569" y="20617"/>
                </a:cubicBezTo>
                <a:cubicBezTo>
                  <a:pt x="9651" y="21600"/>
                  <a:pt x="11407" y="21600"/>
                  <a:pt x="12489" y="20617"/>
                </a:cubicBezTo>
                <a:cubicBezTo>
                  <a:pt x="13571" y="19634"/>
                  <a:pt x="13571" y="18039"/>
                  <a:pt x="12489" y="17056"/>
                </a:cubicBezTo>
                <a:cubicBezTo>
                  <a:pt x="12231" y="16822"/>
                  <a:pt x="11930" y="16663"/>
                  <a:pt x="11614" y="16542"/>
                </a:cubicBezTo>
                <a:lnTo>
                  <a:pt x="11614" y="16520"/>
                </a:lnTo>
                <a:cubicBezTo>
                  <a:pt x="11517" y="16485"/>
                  <a:pt x="11450" y="16400"/>
                  <a:pt x="11444" y="16301"/>
                </a:cubicBezTo>
                <a:lnTo>
                  <a:pt x="11444" y="12122"/>
                </a:lnTo>
                <a:lnTo>
                  <a:pt x="15410" y="14224"/>
                </a:lnTo>
                <a:lnTo>
                  <a:pt x="15410" y="14226"/>
                </a:lnTo>
                <a:cubicBezTo>
                  <a:pt x="15505" y="14280"/>
                  <a:pt x="15554" y="14377"/>
                  <a:pt x="15538" y="14473"/>
                </a:cubicBezTo>
                <a:lnTo>
                  <a:pt x="15545" y="14477"/>
                </a:lnTo>
                <a:cubicBezTo>
                  <a:pt x="15443" y="15221"/>
                  <a:pt x="15701" y="15999"/>
                  <a:pt x="16329" y="16570"/>
                </a:cubicBezTo>
                <a:cubicBezTo>
                  <a:pt x="17411" y="17553"/>
                  <a:pt x="19165" y="17553"/>
                  <a:pt x="20247" y="16570"/>
                </a:cubicBezTo>
                <a:cubicBezTo>
                  <a:pt x="21329" y="15587"/>
                  <a:pt x="21329" y="13992"/>
                  <a:pt x="20247" y="13009"/>
                </a:cubicBezTo>
                <a:cubicBezTo>
                  <a:pt x="19706" y="12518"/>
                  <a:pt x="18996" y="12273"/>
                  <a:pt x="18287" y="12273"/>
                </a:cubicBezTo>
                <a:cubicBezTo>
                  <a:pt x="17708" y="12273"/>
                  <a:pt x="17140" y="12453"/>
                  <a:pt x="16654" y="12783"/>
                </a:cubicBezTo>
                <a:lnTo>
                  <a:pt x="16632" y="12770"/>
                </a:lnTo>
                <a:cubicBezTo>
                  <a:pt x="16549" y="12829"/>
                  <a:pt x="16434" y="12839"/>
                  <a:pt x="16336" y="12793"/>
                </a:cubicBezTo>
                <a:lnTo>
                  <a:pt x="12341" y="10677"/>
                </a:lnTo>
                <a:lnTo>
                  <a:pt x="16334" y="8561"/>
                </a:lnTo>
                <a:lnTo>
                  <a:pt x="16336" y="8561"/>
                </a:lnTo>
                <a:cubicBezTo>
                  <a:pt x="16434" y="8514"/>
                  <a:pt x="16551" y="8524"/>
                  <a:pt x="16634" y="8583"/>
                </a:cubicBezTo>
                <a:lnTo>
                  <a:pt x="16656" y="8571"/>
                </a:lnTo>
                <a:cubicBezTo>
                  <a:pt x="17740" y="9300"/>
                  <a:pt x="19265" y="9237"/>
                  <a:pt x="20247" y="8344"/>
                </a:cubicBezTo>
                <a:cubicBezTo>
                  <a:pt x="21329" y="7361"/>
                  <a:pt x="21329" y="5766"/>
                  <a:pt x="20247" y="4783"/>
                </a:cubicBezTo>
                <a:cubicBezTo>
                  <a:pt x="19706" y="4292"/>
                  <a:pt x="18996" y="4047"/>
                  <a:pt x="18287" y="4047"/>
                </a:cubicBezTo>
                <a:cubicBezTo>
                  <a:pt x="17578" y="4047"/>
                  <a:pt x="16870" y="4292"/>
                  <a:pt x="16329" y="4783"/>
                </a:cubicBezTo>
                <a:cubicBezTo>
                  <a:pt x="15701" y="5354"/>
                  <a:pt x="15444" y="6131"/>
                  <a:pt x="15545" y="6875"/>
                </a:cubicBezTo>
                <a:lnTo>
                  <a:pt x="15538" y="6879"/>
                </a:lnTo>
                <a:cubicBezTo>
                  <a:pt x="15554" y="6975"/>
                  <a:pt x="15508" y="7074"/>
                  <a:pt x="15412" y="7128"/>
                </a:cubicBezTo>
                <a:lnTo>
                  <a:pt x="11444" y="9232"/>
                </a:lnTo>
                <a:lnTo>
                  <a:pt x="11444" y="5050"/>
                </a:lnTo>
                <a:cubicBezTo>
                  <a:pt x="11450" y="4951"/>
                  <a:pt x="11517" y="4867"/>
                  <a:pt x="11614" y="4832"/>
                </a:cubicBezTo>
                <a:lnTo>
                  <a:pt x="11614" y="4812"/>
                </a:lnTo>
                <a:cubicBezTo>
                  <a:pt x="11930" y="4691"/>
                  <a:pt x="12232" y="4531"/>
                  <a:pt x="12489" y="4298"/>
                </a:cubicBezTo>
                <a:cubicBezTo>
                  <a:pt x="13571" y="3315"/>
                  <a:pt x="13571" y="1720"/>
                  <a:pt x="12489" y="737"/>
                </a:cubicBezTo>
                <a:cubicBezTo>
                  <a:pt x="11948" y="245"/>
                  <a:pt x="11238" y="0"/>
                  <a:pt x="1052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6D6D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82" name="Dingbat Asterisk"/>
          <p:cNvSpPr/>
          <p:nvPr/>
        </p:nvSpPr>
        <p:spPr>
          <a:xfrm>
            <a:off x="2853637" y="3957544"/>
            <a:ext cx="737202" cy="822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354" extrusionOk="0">
                <a:moveTo>
                  <a:pt x="10529" y="0"/>
                </a:moveTo>
                <a:cubicBezTo>
                  <a:pt x="9820" y="0"/>
                  <a:pt x="9110" y="245"/>
                  <a:pt x="8569" y="737"/>
                </a:cubicBezTo>
                <a:cubicBezTo>
                  <a:pt x="7487" y="1720"/>
                  <a:pt x="7487" y="3315"/>
                  <a:pt x="8569" y="4298"/>
                </a:cubicBezTo>
                <a:cubicBezTo>
                  <a:pt x="8826" y="4531"/>
                  <a:pt x="9128" y="4691"/>
                  <a:pt x="9444" y="4812"/>
                </a:cubicBezTo>
                <a:lnTo>
                  <a:pt x="9444" y="4832"/>
                </a:lnTo>
                <a:cubicBezTo>
                  <a:pt x="9543" y="4868"/>
                  <a:pt x="9613" y="4954"/>
                  <a:pt x="9616" y="5056"/>
                </a:cubicBezTo>
                <a:lnTo>
                  <a:pt x="9616" y="9232"/>
                </a:lnTo>
                <a:lnTo>
                  <a:pt x="5646" y="7128"/>
                </a:lnTo>
                <a:cubicBezTo>
                  <a:pt x="5550" y="7074"/>
                  <a:pt x="5504" y="6975"/>
                  <a:pt x="5520" y="6879"/>
                </a:cubicBezTo>
                <a:lnTo>
                  <a:pt x="5515" y="6877"/>
                </a:lnTo>
                <a:cubicBezTo>
                  <a:pt x="5617" y="6133"/>
                  <a:pt x="5360" y="5355"/>
                  <a:pt x="4731" y="4783"/>
                </a:cubicBezTo>
                <a:cubicBezTo>
                  <a:pt x="4190" y="4292"/>
                  <a:pt x="3480" y="4047"/>
                  <a:pt x="2771" y="4047"/>
                </a:cubicBezTo>
                <a:cubicBezTo>
                  <a:pt x="2062" y="4047"/>
                  <a:pt x="1352" y="4292"/>
                  <a:pt x="811" y="4783"/>
                </a:cubicBezTo>
                <a:cubicBezTo>
                  <a:pt x="-271" y="5766"/>
                  <a:pt x="-271" y="7361"/>
                  <a:pt x="811" y="8344"/>
                </a:cubicBezTo>
                <a:cubicBezTo>
                  <a:pt x="1793" y="9237"/>
                  <a:pt x="3320" y="9300"/>
                  <a:pt x="4404" y="8571"/>
                </a:cubicBezTo>
                <a:lnTo>
                  <a:pt x="4426" y="8583"/>
                </a:lnTo>
                <a:cubicBezTo>
                  <a:pt x="4510" y="8524"/>
                  <a:pt x="4626" y="8514"/>
                  <a:pt x="4724" y="8561"/>
                </a:cubicBezTo>
                <a:cubicBezTo>
                  <a:pt x="4725" y="8561"/>
                  <a:pt x="4726" y="8561"/>
                  <a:pt x="4727" y="8561"/>
                </a:cubicBezTo>
                <a:lnTo>
                  <a:pt x="8719" y="10677"/>
                </a:lnTo>
                <a:lnTo>
                  <a:pt x="4727" y="12793"/>
                </a:lnTo>
                <a:cubicBezTo>
                  <a:pt x="4726" y="12793"/>
                  <a:pt x="4725" y="12792"/>
                  <a:pt x="4724" y="12793"/>
                </a:cubicBezTo>
                <a:cubicBezTo>
                  <a:pt x="4626" y="12840"/>
                  <a:pt x="4510" y="12830"/>
                  <a:pt x="4426" y="12770"/>
                </a:cubicBezTo>
                <a:lnTo>
                  <a:pt x="4406" y="12783"/>
                </a:lnTo>
                <a:cubicBezTo>
                  <a:pt x="3919" y="12453"/>
                  <a:pt x="3350" y="12273"/>
                  <a:pt x="2771" y="12273"/>
                </a:cubicBezTo>
                <a:cubicBezTo>
                  <a:pt x="2062" y="12273"/>
                  <a:pt x="1352" y="12518"/>
                  <a:pt x="811" y="13009"/>
                </a:cubicBezTo>
                <a:cubicBezTo>
                  <a:pt x="-271" y="13992"/>
                  <a:pt x="-271" y="15587"/>
                  <a:pt x="811" y="16570"/>
                </a:cubicBezTo>
                <a:cubicBezTo>
                  <a:pt x="1893" y="17553"/>
                  <a:pt x="3649" y="17553"/>
                  <a:pt x="4731" y="16570"/>
                </a:cubicBezTo>
                <a:cubicBezTo>
                  <a:pt x="5360" y="15999"/>
                  <a:pt x="5618" y="15220"/>
                  <a:pt x="5515" y="14475"/>
                </a:cubicBezTo>
                <a:lnTo>
                  <a:pt x="5520" y="14473"/>
                </a:lnTo>
                <a:cubicBezTo>
                  <a:pt x="5504" y="14377"/>
                  <a:pt x="5553" y="14280"/>
                  <a:pt x="5648" y="14226"/>
                </a:cubicBezTo>
                <a:lnTo>
                  <a:pt x="9616" y="12122"/>
                </a:lnTo>
                <a:lnTo>
                  <a:pt x="9616" y="16295"/>
                </a:lnTo>
                <a:cubicBezTo>
                  <a:pt x="9613" y="16397"/>
                  <a:pt x="9543" y="16484"/>
                  <a:pt x="9444" y="16520"/>
                </a:cubicBezTo>
                <a:lnTo>
                  <a:pt x="9444" y="16542"/>
                </a:lnTo>
                <a:cubicBezTo>
                  <a:pt x="9128" y="16663"/>
                  <a:pt x="8826" y="16822"/>
                  <a:pt x="8569" y="17056"/>
                </a:cubicBezTo>
                <a:cubicBezTo>
                  <a:pt x="7487" y="18039"/>
                  <a:pt x="7487" y="19634"/>
                  <a:pt x="8569" y="20617"/>
                </a:cubicBezTo>
                <a:cubicBezTo>
                  <a:pt x="9651" y="21600"/>
                  <a:pt x="11407" y="21600"/>
                  <a:pt x="12489" y="20617"/>
                </a:cubicBezTo>
                <a:cubicBezTo>
                  <a:pt x="13571" y="19634"/>
                  <a:pt x="13571" y="18039"/>
                  <a:pt x="12489" y="17056"/>
                </a:cubicBezTo>
                <a:cubicBezTo>
                  <a:pt x="12231" y="16822"/>
                  <a:pt x="11930" y="16663"/>
                  <a:pt x="11614" y="16542"/>
                </a:cubicBezTo>
                <a:lnTo>
                  <a:pt x="11614" y="16520"/>
                </a:lnTo>
                <a:cubicBezTo>
                  <a:pt x="11517" y="16485"/>
                  <a:pt x="11450" y="16400"/>
                  <a:pt x="11444" y="16301"/>
                </a:cubicBezTo>
                <a:lnTo>
                  <a:pt x="11444" y="12122"/>
                </a:lnTo>
                <a:lnTo>
                  <a:pt x="15410" y="14224"/>
                </a:lnTo>
                <a:lnTo>
                  <a:pt x="15410" y="14226"/>
                </a:lnTo>
                <a:cubicBezTo>
                  <a:pt x="15505" y="14280"/>
                  <a:pt x="15554" y="14377"/>
                  <a:pt x="15538" y="14473"/>
                </a:cubicBezTo>
                <a:lnTo>
                  <a:pt x="15545" y="14477"/>
                </a:lnTo>
                <a:cubicBezTo>
                  <a:pt x="15443" y="15221"/>
                  <a:pt x="15701" y="15999"/>
                  <a:pt x="16329" y="16570"/>
                </a:cubicBezTo>
                <a:cubicBezTo>
                  <a:pt x="17411" y="17553"/>
                  <a:pt x="19165" y="17553"/>
                  <a:pt x="20247" y="16570"/>
                </a:cubicBezTo>
                <a:cubicBezTo>
                  <a:pt x="21329" y="15587"/>
                  <a:pt x="21329" y="13992"/>
                  <a:pt x="20247" y="13009"/>
                </a:cubicBezTo>
                <a:cubicBezTo>
                  <a:pt x="19706" y="12518"/>
                  <a:pt x="18996" y="12273"/>
                  <a:pt x="18287" y="12273"/>
                </a:cubicBezTo>
                <a:cubicBezTo>
                  <a:pt x="17708" y="12273"/>
                  <a:pt x="17140" y="12453"/>
                  <a:pt x="16654" y="12783"/>
                </a:cubicBezTo>
                <a:lnTo>
                  <a:pt x="16632" y="12770"/>
                </a:lnTo>
                <a:cubicBezTo>
                  <a:pt x="16549" y="12829"/>
                  <a:pt x="16434" y="12839"/>
                  <a:pt x="16336" y="12793"/>
                </a:cubicBezTo>
                <a:lnTo>
                  <a:pt x="12341" y="10677"/>
                </a:lnTo>
                <a:lnTo>
                  <a:pt x="16334" y="8561"/>
                </a:lnTo>
                <a:lnTo>
                  <a:pt x="16336" y="8561"/>
                </a:lnTo>
                <a:cubicBezTo>
                  <a:pt x="16434" y="8514"/>
                  <a:pt x="16551" y="8524"/>
                  <a:pt x="16634" y="8583"/>
                </a:cubicBezTo>
                <a:lnTo>
                  <a:pt x="16656" y="8571"/>
                </a:lnTo>
                <a:cubicBezTo>
                  <a:pt x="17740" y="9300"/>
                  <a:pt x="19265" y="9237"/>
                  <a:pt x="20247" y="8344"/>
                </a:cubicBezTo>
                <a:cubicBezTo>
                  <a:pt x="21329" y="7361"/>
                  <a:pt x="21329" y="5766"/>
                  <a:pt x="20247" y="4783"/>
                </a:cubicBezTo>
                <a:cubicBezTo>
                  <a:pt x="19706" y="4292"/>
                  <a:pt x="18996" y="4047"/>
                  <a:pt x="18287" y="4047"/>
                </a:cubicBezTo>
                <a:cubicBezTo>
                  <a:pt x="17578" y="4047"/>
                  <a:pt x="16870" y="4292"/>
                  <a:pt x="16329" y="4783"/>
                </a:cubicBezTo>
                <a:cubicBezTo>
                  <a:pt x="15701" y="5354"/>
                  <a:pt x="15444" y="6131"/>
                  <a:pt x="15545" y="6875"/>
                </a:cubicBezTo>
                <a:lnTo>
                  <a:pt x="15538" y="6879"/>
                </a:lnTo>
                <a:cubicBezTo>
                  <a:pt x="15554" y="6975"/>
                  <a:pt x="15508" y="7074"/>
                  <a:pt x="15412" y="7128"/>
                </a:cubicBezTo>
                <a:lnTo>
                  <a:pt x="11444" y="9232"/>
                </a:lnTo>
                <a:lnTo>
                  <a:pt x="11444" y="5050"/>
                </a:lnTo>
                <a:cubicBezTo>
                  <a:pt x="11450" y="4951"/>
                  <a:pt x="11517" y="4867"/>
                  <a:pt x="11614" y="4832"/>
                </a:cubicBezTo>
                <a:lnTo>
                  <a:pt x="11614" y="4812"/>
                </a:lnTo>
                <a:cubicBezTo>
                  <a:pt x="11930" y="4691"/>
                  <a:pt x="12232" y="4531"/>
                  <a:pt x="12489" y="4298"/>
                </a:cubicBezTo>
                <a:cubicBezTo>
                  <a:pt x="13571" y="3315"/>
                  <a:pt x="13571" y="1720"/>
                  <a:pt x="12489" y="737"/>
                </a:cubicBezTo>
                <a:cubicBezTo>
                  <a:pt x="11948" y="245"/>
                  <a:pt x="11238" y="0"/>
                  <a:pt x="1052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6D6D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83" name="Dingbat Asterisk"/>
          <p:cNvSpPr/>
          <p:nvPr/>
        </p:nvSpPr>
        <p:spPr>
          <a:xfrm>
            <a:off x="1056211" y="3179897"/>
            <a:ext cx="737202" cy="822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354" extrusionOk="0">
                <a:moveTo>
                  <a:pt x="10529" y="0"/>
                </a:moveTo>
                <a:cubicBezTo>
                  <a:pt x="9820" y="0"/>
                  <a:pt x="9110" y="245"/>
                  <a:pt x="8569" y="737"/>
                </a:cubicBezTo>
                <a:cubicBezTo>
                  <a:pt x="7487" y="1720"/>
                  <a:pt x="7487" y="3315"/>
                  <a:pt x="8569" y="4298"/>
                </a:cubicBezTo>
                <a:cubicBezTo>
                  <a:pt x="8826" y="4531"/>
                  <a:pt x="9128" y="4691"/>
                  <a:pt x="9444" y="4812"/>
                </a:cubicBezTo>
                <a:lnTo>
                  <a:pt x="9444" y="4832"/>
                </a:lnTo>
                <a:cubicBezTo>
                  <a:pt x="9543" y="4868"/>
                  <a:pt x="9613" y="4954"/>
                  <a:pt x="9616" y="5056"/>
                </a:cubicBezTo>
                <a:lnTo>
                  <a:pt x="9616" y="9232"/>
                </a:lnTo>
                <a:lnTo>
                  <a:pt x="5646" y="7128"/>
                </a:lnTo>
                <a:cubicBezTo>
                  <a:pt x="5550" y="7074"/>
                  <a:pt x="5504" y="6975"/>
                  <a:pt x="5520" y="6879"/>
                </a:cubicBezTo>
                <a:lnTo>
                  <a:pt x="5515" y="6877"/>
                </a:lnTo>
                <a:cubicBezTo>
                  <a:pt x="5617" y="6133"/>
                  <a:pt x="5360" y="5355"/>
                  <a:pt x="4731" y="4783"/>
                </a:cubicBezTo>
                <a:cubicBezTo>
                  <a:pt x="4190" y="4292"/>
                  <a:pt x="3480" y="4047"/>
                  <a:pt x="2771" y="4047"/>
                </a:cubicBezTo>
                <a:cubicBezTo>
                  <a:pt x="2062" y="4047"/>
                  <a:pt x="1352" y="4292"/>
                  <a:pt x="811" y="4783"/>
                </a:cubicBezTo>
                <a:cubicBezTo>
                  <a:pt x="-271" y="5766"/>
                  <a:pt x="-271" y="7361"/>
                  <a:pt x="811" y="8344"/>
                </a:cubicBezTo>
                <a:cubicBezTo>
                  <a:pt x="1793" y="9237"/>
                  <a:pt x="3320" y="9300"/>
                  <a:pt x="4404" y="8571"/>
                </a:cubicBezTo>
                <a:lnTo>
                  <a:pt x="4426" y="8583"/>
                </a:lnTo>
                <a:cubicBezTo>
                  <a:pt x="4510" y="8524"/>
                  <a:pt x="4626" y="8514"/>
                  <a:pt x="4724" y="8561"/>
                </a:cubicBezTo>
                <a:cubicBezTo>
                  <a:pt x="4725" y="8561"/>
                  <a:pt x="4726" y="8561"/>
                  <a:pt x="4727" y="8561"/>
                </a:cubicBezTo>
                <a:lnTo>
                  <a:pt x="8719" y="10677"/>
                </a:lnTo>
                <a:lnTo>
                  <a:pt x="4727" y="12793"/>
                </a:lnTo>
                <a:cubicBezTo>
                  <a:pt x="4726" y="12793"/>
                  <a:pt x="4725" y="12792"/>
                  <a:pt x="4724" y="12793"/>
                </a:cubicBezTo>
                <a:cubicBezTo>
                  <a:pt x="4626" y="12840"/>
                  <a:pt x="4510" y="12830"/>
                  <a:pt x="4426" y="12770"/>
                </a:cubicBezTo>
                <a:lnTo>
                  <a:pt x="4406" y="12783"/>
                </a:lnTo>
                <a:cubicBezTo>
                  <a:pt x="3919" y="12453"/>
                  <a:pt x="3350" y="12273"/>
                  <a:pt x="2771" y="12273"/>
                </a:cubicBezTo>
                <a:cubicBezTo>
                  <a:pt x="2062" y="12273"/>
                  <a:pt x="1352" y="12518"/>
                  <a:pt x="811" y="13009"/>
                </a:cubicBezTo>
                <a:cubicBezTo>
                  <a:pt x="-271" y="13992"/>
                  <a:pt x="-271" y="15587"/>
                  <a:pt x="811" y="16570"/>
                </a:cubicBezTo>
                <a:cubicBezTo>
                  <a:pt x="1893" y="17553"/>
                  <a:pt x="3649" y="17553"/>
                  <a:pt x="4731" y="16570"/>
                </a:cubicBezTo>
                <a:cubicBezTo>
                  <a:pt x="5360" y="15999"/>
                  <a:pt x="5618" y="15220"/>
                  <a:pt x="5515" y="14475"/>
                </a:cubicBezTo>
                <a:lnTo>
                  <a:pt x="5520" y="14473"/>
                </a:lnTo>
                <a:cubicBezTo>
                  <a:pt x="5504" y="14377"/>
                  <a:pt x="5553" y="14280"/>
                  <a:pt x="5648" y="14226"/>
                </a:cubicBezTo>
                <a:lnTo>
                  <a:pt x="9616" y="12122"/>
                </a:lnTo>
                <a:lnTo>
                  <a:pt x="9616" y="16295"/>
                </a:lnTo>
                <a:cubicBezTo>
                  <a:pt x="9613" y="16397"/>
                  <a:pt x="9543" y="16484"/>
                  <a:pt x="9444" y="16520"/>
                </a:cubicBezTo>
                <a:lnTo>
                  <a:pt x="9444" y="16542"/>
                </a:lnTo>
                <a:cubicBezTo>
                  <a:pt x="9128" y="16663"/>
                  <a:pt x="8826" y="16822"/>
                  <a:pt x="8569" y="17056"/>
                </a:cubicBezTo>
                <a:cubicBezTo>
                  <a:pt x="7487" y="18039"/>
                  <a:pt x="7487" y="19634"/>
                  <a:pt x="8569" y="20617"/>
                </a:cubicBezTo>
                <a:cubicBezTo>
                  <a:pt x="9651" y="21600"/>
                  <a:pt x="11407" y="21600"/>
                  <a:pt x="12489" y="20617"/>
                </a:cubicBezTo>
                <a:cubicBezTo>
                  <a:pt x="13571" y="19634"/>
                  <a:pt x="13571" y="18039"/>
                  <a:pt x="12489" y="17056"/>
                </a:cubicBezTo>
                <a:cubicBezTo>
                  <a:pt x="12231" y="16822"/>
                  <a:pt x="11930" y="16663"/>
                  <a:pt x="11614" y="16542"/>
                </a:cubicBezTo>
                <a:lnTo>
                  <a:pt x="11614" y="16520"/>
                </a:lnTo>
                <a:cubicBezTo>
                  <a:pt x="11517" y="16485"/>
                  <a:pt x="11450" y="16400"/>
                  <a:pt x="11444" y="16301"/>
                </a:cubicBezTo>
                <a:lnTo>
                  <a:pt x="11444" y="12122"/>
                </a:lnTo>
                <a:lnTo>
                  <a:pt x="15410" y="14224"/>
                </a:lnTo>
                <a:lnTo>
                  <a:pt x="15410" y="14226"/>
                </a:lnTo>
                <a:cubicBezTo>
                  <a:pt x="15505" y="14280"/>
                  <a:pt x="15554" y="14377"/>
                  <a:pt x="15538" y="14473"/>
                </a:cubicBezTo>
                <a:lnTo>
                  <a:pt x="15545" y="14477"/>
                </a:lnTo>
                <a:cubicBezTo>
                  <a:pt x="15443" y="15221"/>
                  <a:pt x="15701" y="15999"/>
                  <a:pt x="16329" y="16570"/>
                </a:cubicBezTo>
                <a:cubicBezTo>
                  <a:pt x="17411" y="17553"/>
                  <a:pt x="19165" y="17553"/>
                  <a:pt x="20247" y="16570"/>
                </a:cubicBezTo>
                <a:cubicBezTo>
                  <a:pt x="21329" y="15587"/>
                  <a:pt x="21329" y="13992"/>
                  <a:pt x="20247" y="13009"/>
                </a:cubicBezTo>
                <a:cubicBezTo>
                  <a:pt x="19706" y="12518"/>
                  <a:pt x="18996" y="12273"/>
                  <a:pt x="18287" y="12273"/>
                </a:cubicBezTo>
                <a:cubicBezTo>
                  <a:pt x="17708" y="12273"/>
                  <a:pt x="17140" y="12453"/>
                  <a:pt x="16654" y="12783"/>
                </a:cubicBezTo>
                <a:lnTo>
                  <a:pt x="16632" y="12770"/>
                </a:lnTo>
                <a:cubicBezTo>
                  <a:pt x="16549" y="12829"/>
                  <a:pt x="16434" y="12839"/>
                  <a:pt x="16336" y="12793"/>
                </a:cubicBezTo>
                <a:lnTo>
                  <a:pt x="12341" y="10677"/>
                </a:lnTo>
                <a:lnTo>
                  <a:pt x="16334" y="8561"/>
                </a:lnTo>
                <a:lnTo>
                  <a:pt x="16336" y="8561"/>
                </a:lnTo>
                <a:cubicBezTo>
                  <a:pt x="16434" y="8514"/>
                  <a:pt x="16551" y="8524"/>
                  <a:pt x="16634" y="8583"/>
                </a:cubicBezTo>
                <a:lnTo>
                  <a:pt x="16656" y="8571"/>
                </a:lnTo>
                <a:cubicBezTo>
                  <a:pt x="17740" y="9300"/>
                  <a:pt x="19265" y="9237"/>
                  <a:pt x="20247" y="8344"/>
                </a:cubicBezTo>
                <a:cubicBezTo>
                  <a:pt x="21329" y="7361"/>
                  <a:pt x="21329" y="5766"/>
                  <a:pt x="20247" y="4783"/>
                </a:cubicBezTo>
                <a:cubicBezTo>
                  <a:pt x="19706" y="4292"/>
                  <a:pt x="18996" y="4047"/>
                  <a:pt x="18287" y="4047"/>
                </a:cubicBezTo>
                <a:cubicBezTo>
                  <a:pt x="17578" y="4047"/>
                  <a:pt x="16870" y="4292"/>
                  <a:pt x="16329" y="4783"/>
                </a:cubicBezTo>
                <a:cubicBezTo>
                  <a:pt x="15701" y="5354"/>
                  <a:pt x="15444" y="6131"/>
                  <a:pt x="15545" y="6875"/>
                </a:cubicBezTo>
                <a:lnTo>
                  <a:pt x="15538" y="6879"/>
                </a:lnTo>
                <a:cubicBezTo>
                  <a:pt x="15554" y="6975"/>
                  <a:pt x="15508" y="7074"/>
                  <a:pt x="15412" y="7128"/>
                </a:cubicBezTo>
                <a:lnTo>
                  <a:pt x="11444" y="9232"/>
                </a:lnTo>
                <a:lnTo>
                  <a:pt x="11444" y="5050"/>
                </a:lnTo>
                <a:cubicBezTo>
                  <a:pt x="11450" y="4951"/>
                  <a:pt x="11517" y="4867"/>
                  <a:pt x="11614" y="4832"/>
                </a:cubicBezTo>
                <a:lnTo>
                  <a:pt x="11614" y="4812"/>
                </a:lnTo>
                <a:cubicBezTo>
                  <a:pt x="11930" y="4691"/>
                  <a:pt x="12232" y="4531"/>
                  <a:pt x="12489" y="4298"/>
                </a:cubicBezTo>
                <a:cubicBezTo>
                  <a:pt x="13571" y="3315"/>
                  <a:pt x="13571" y="1720"/>
                  <a:pt x="12489" y="737"/>
                </a:cubicBezTo>
                <a:cubicBezTo>
                  <a:pt x="11948" y="245"/>
                  <a:pt x="11238" y="0"/>
                  <a:pt x="1052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6D6D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84" name="Organization"/>
          <p:cNvSpPr/>
          <p:nvPr/>
        </p:nvSpPr>
        <p:spPr>
          <a:xfrm>
            <a:off x="3978557" y="2069049"/>
            <a:ext cx="1465462" cy="1259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D6D6D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85" name="Hierarchical structure"/>
          <p:cNvSpPr txBox="1">
            <a:spLocks noGrp="1"/>
          </p:cNvSpPr>
          <p:nvPr>
            <p:ph type="body" sz="quarter" idx="1"/>
          </p:nvPr>
        </p:nvSpPr>
        <p:spPr>
          <a:xfrm>
            <a:off x="252413" y="1366519"/>
            <a:ext cx="2969843" cy="46278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Hierarchical structure</a:t>
            </a:r>
          </a:p>
        </p:txBody>
      </p:sp>
      <p:sp>
        <p:nvSpPr>
          <p:cNvPr id="386" name="Macro and Micro Map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/>
          <a:lstStyle/>
          <a:p>
            <a:pPr lvl="1">
              <a:defRPr sz="2400" b="1"/>
            </a:pPr>
            <a:r>
              <a:t>Macro and Micro Map</a:t>
            </a:r>
          </a:p>
        </p:txBody>
      </p:sp>
      <p:sp>
        <p:nvSpPr>
          <p:cNvPr id="387" name="Easy to understand"/>
          <p:cNvSpPr txBox="1"/>
          <p:nvPr/>
        </p:nvSpPr>
        <p:spPr>
          <a:xfrm>
            <a:off x="5576327" y="1366519"/>
            <a:ext cx="2201343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Easy to understand</a:t>
            </a:r>
          </a:p>
        </p:txBody>
      </p:sp>
      <p:sp>
        <p:nvSpPr>
          <p:cNvPr id="388" name="Macro Map"/>
          <p:cNvSpPr txBox="1"/>
          <p:nvPr/>
        </p:nvSpPr>
        <p:spPr>
          <a:xfrm>
            <a:off x="4224902" y="2680752"/>
            <a:ext cx="10740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 b="1"/>
            </a:lvl1pPr>
          </a:lstStyle>
          <a:p>
            <a:r>
              <a:t>Macro Map</a:t>
            </a:r>
          </a:p>
        </p:txBody>
      </p:sp>
      <p:sp>
        <p:nvSpPr>
          <p:cNvPr id="389" name="Micro Map 1"/>
          <p:cNvSpPr txBox="1"/>
          <p:nvPr/>
        </p:nvSpPr>
        <p:spPr>
          <a:xfrm>
            <a:off x="1005429" y="3508257"/>
            <a:ext cx="99086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Micro Map 1</a:t>
            </a:r>
          </a:p>
        </p:txBody>
      </p:sp>
      <p:sp>
        <p:nvSpPr>
          <p:cNvPr id="390" name="Micro Map 2"/>
          <p:cNvSpPr txBox="1"/>
          <p:nvPr/>
        </p:nvSpPr>
        <p:spPr>
          <a:xfrm>
            <a:off x="2726825" y="4270295"/>
            <a:ext cx="99086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Micro Map 2</a:t>
            </a:r>
          </a:p>
        </p:txBody>
      </p:sp>
      <p:sp>
        <p:nvSpPr>
          <p:cNvPr id="391" name="Micro Map 3"/>
          <p:cNvSpPr txBox="1"/>
          <p:nvPr/>
        </p:nvSpPr>
        <p:spPr>
          <a:xfrm>
            <a:off x="5532916" y="4160141"/>
            <a:ext cx="99086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Micro Map 3</a:t>
            </a:r>
          </a:p>
        </p:txBody>
      </p:sp>
      <p:sp>
        <p:nvSpPr>
          <p:cNvPr id="392" name="Micro Map 4"/>
          <p:cNvSpPr txBox="1"/>
          <p:nvPr/>
        </p:nvSpPr>
        <p:spPr>
          <a:xfrm>
            <a:off x="7113327" y="3295265"/>
            <a:ext cx="99086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Micro Map 4</a:t>
            </a:r>
          </a:p>
        </p:txBody>
      </p:sp>
      <p:sp>
        <p:nvSpPr>
          <p:cNvPr id="393" name="Shape"/>
          <p:cNvSpPr/>
          <p:nvPr/>
        </p:nvSpPr>
        <p:spPr>
          <a:xfrm rot="5400000">
            <a:off x="3957504" y="613183"/>
            <a:ext cx="583486" cy="179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lnTo>
                  <a:pt x="0" y="7745"/>
                </a:lnTo>
                <a:lnTo>
                  <a:pt x="3340" y="7745"/>
                </a:lnTo>
                <a:lnTo>
                  <a:pt x="3340" y="21600"/>
                </a:lnTo>
                <a:lnTo>
                  <a:pt x="10799" y="17023"/>
                </a:lnTo>
                <a:lnTo>
                  <a:pt x="18260" y="21600"/>
                </a:lnTo>
                <a:lnTo>
                  <a:pt x="18260" y="7745"/>
                </a:lnTo>
                <a:lnTo>
                  <a:pt x="21600" y="7745"/>
                </a:lnTo>
                <a:lnTo>
                  <a:pt x="10799" y="0"/>
                </a:lnTo>
                <a:close/>
              </a:path>
            </a:pathLst>
          </a:custGeom>
          <a:gradFill>
            <a:gsLst>
              <a:gs pos="0">
                <a:schemeClr val="accent6">
                  <a:hueOff val="140423"/>
                  <a:lumOff val="24550"/>
                </a:schemeClr>
              </a:gs>
              <a:gs pos="35000">
                <a:srgbClr val="F9FFD1"/>
              </a:gs>
              <a:gs pos="100000">
                <a:schemeClr val="accent6">
                  <a:hueOff val="192704"/>
                  <a:lumOff val="33878"/>
                </a:schemeClr>
              </a:gs>
            </a:gsLst>
            <a:lin ang="16200000"/>
          </a:gradFill>
          <a:ln>
            <a:solidFill>
              <a:srgbClr val="D4FB79"/>
            </a:solidFill>
          </a:ln>
          <a:effectLst>
            <a:outerShdw blurRad="38100" dist="20000" dir="5400000" rotWithShape="0">
              <a:srgbClr val="000000">
                <a:alpha val="8294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94" name="Connection Line"/>
          <p:cNvSpPr/>
          <p:nvPr/>
        </p:nvSpPr>
        <p:spPr>
          <a:xfrm>
            <a:off x="1720251" y="2573976"/>
            <a:ext cx="2376285" cy="65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86" extrusionOk="0">
                <a:moveTo>
                  <a:pt x="0" y="20586"/>
                </a:moveTo>
                <a:cubicBezTo>
                  <a:pt x="6603" y="5807"/>
                  <a:pt x="13803" y="-1014"/>
                  <a:pt x="21600" y="122"/>
                </a:cubicBezTo>
              </a:path>
            </a:pathLst>
          </a:custGeom>
          <a:ln w="635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95" name="Connection Line"/>
          <p:cNvSpPr/>
          <p:nvPr/>
        </p:nvSpPr>
        <p:spPr>
          <a:xfrm>
            <a:off x="5300286" y="2563654"/>
            <a:ext cx="1862218" cy="564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83" extrusionOk="0">
                <a:moveTo>
                  <a:pt x="21600" y="19683"/>
                </a:moveTo>
                <a:cubicBezTo>
                  <a:pt x="15227" y="4479"/>
                  <a:pt x="8027" y="-1917"/>
                  <a:pt x="0" y="495"/>
                </a:cubicBezTo>
              </a:path>
            </a:pathLst>
          </a:custGeom>
          <a:ln w="635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96" name="Connection Line"/>
          <p:cNvSpPr/>
          <p:nvPr/>
        </p:nvSpPr>
        <p:spPr>
          <a:xfrm flipH="1" flipV="1">
            <a:off x="5251110" y="3428287"/>
            <a:ext cx="490079" cy="590463"/>
          </a:xfrm>
          <a:prstGeom prst="line">
            <a:avLst/>
          </a:prstGeom>
          <a:ln w="635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7" name="Connection Line"/>
          <p:cNvSpPr/>
          <p:nvPr/>
        </p:nvSpPr>
        <p:spPr>
          <a:xfrm flipV="1">
            <a:off x="3454158" y="3419202"/>
            <a:ext cx="1090442" cy="624999"/>
          </a:xfrm>
          <a:prstGeom prst="line">
            <a:avLst/>
          </a:prstGeom>
          <a:ln w="635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271;p32"/>
          <p:cNvSpPr txBox="1">
            <a:spLocks noGrp="1"/>
          </p:cNvSpPr>
          <p:nvPr>
            <p:ph type="title"/>
          </p:nvPr>
        </p:nvSpPr>
        <p:spPr>
          <a:xfrm>
            <a:off x="252412" y="70320"/>
            <a:ext cx="6877203" cy="62850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Case: Teach Jon Snow Java</a:t>
            </a:r>
          </a:p>
        </p:txBody>
      </p:sp>
      <p:pic>
        <p:nvPicPr>
          <p:cNvPr id="400" name="Google Shape;274;p32" descr="Google Shape;274;p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2031" y="501001"/>
            <a:ext cx="7419938" cy="464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microvsmacro.mp4" descr="microvsmacro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59662" y="509854"/>
            <a:ext cx="8253333" cy="46425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2000" fill="hold"/>
                                        <p:tgtEl>
                                          <p:spTgt spid="4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0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diff.png" descr="dif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6900" y="2832397"/>
            <a:ext cx="4343402" cy="57150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Hiding some concepts"/>
          <p:cNvSpPr txBox="1">
            <a:spLocks noGrp="1"/>
          </p:cNvSpPr>
          <p:nvPr>
            <p:ph type="body" sz="quarter" idx="1"/>
          </p:nvPr>
        </p:nvSpPr>
        <p:spPr>
          <a:xfrm>
            <a:off x="251616" y="1918095"/>
            <a:ext cx="8640768" cy="100955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Hiding some concepts</a:t>
            </a:r>
          </a:p>
        </p:txBody>
      </p:sp>
      <p:sp>
        <p:nvSpPr>
          <p:cNvPr id="407" name="Difficult Level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/>
          <a:lstStyle/>
          <a:p>
            <a:pPr lvl="1">
              <a:defRPr sz="2400" b="1"/>
            </a:pPr>
            <a:r>
              <a:t>Difficult Level</a:t>
            </a:r>
          </a:p>
        </p:txBody>
      </p:sp>
      <p:sp>
        <p:nvSpPr>
          <p:cNvPr id="408" name="Show a way of learning order"/>
          <p:cNvSpPr txBox="1"/>
          <p:nvPr/>
        </p:nvSpPr>
        <p:spPr>
          <a:xfrm>
            <a:off x="5575532" y="2007591"/>
            <a:ext cx="3302422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Show a way of learning order</a:t>
            </a:r>
          </a:p>
        </p:txBody>
      </p:sp>
      <p:sp>
        <p:nvSpPr>
          <p:cNvPr id="409" name="Motivation: Lots concepts -&gt; No structure, Hard to follow"/>
          <p:cNvSpPr txBox="1"/>
          <p:nvPr/>
        </p:nvSpPr>
        <p:spPr>
          <a:xfrm>
            <a:off x="252413" y="1184898"/>
            <a:ext cx="5729939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700" b="1"/>
            </a:pPr>
            <a:r>
              <a:t>Motivation: </a:t>
            </a:r>
            <a:r>
              <a:rPr b="0"/>
              <a:t>Lots of concepts -&gt; No structure, Hard to follow</a:t>
            </a:r>
          </a:p>
        </p:txBody>
      </p:sp>
      <p:sp>
        <p:nvSpPr>
          <p:cNvPr id="410" name="Easy"/>
          <p:cNvSpPr txBox="1"/>
          <p:nvPr/>
        </p:nvSpPr>
        <p:spPr>
          <a:xfrm>
            <a:off x="2543692" y="3991633"/>
            <a:ext cx="40797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Easy</a:t>
            </a:r>
          </a:p>
        </p:txBody>
      </p:sp>
      <p:sp>
        <p:nvSpPr>
          <p:cNvPr id="411" name="Line"/>
          <p:cNvSpPr/>
          <p:nvPr/>
        </p:nvSpPr>
        <p:spPr>
          <a:xfrm flipH="1">
            <a:off x="2836185" y="3324869"/>
            <a:ext cx="576710" cy="57671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2" name="Normal"/>
          <p:cNvSpPr txBox="1"/>
          <p:nvPr/>
        </p:nvSpPr>
        <p:spPr>
          <a:xfrm>
            <a:off x="4457501" y="3991633"/>
            <a:ext cx="58569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Normal</a:t>
            </a:r>
          </a:p>
        </p:txBody>
      </p:sp>
      <p:sp>
        <p:nvSpPr>
          <p:cNvPr id="413" name="Line"/>
          <p:cNvSpPr/>
          <p:nvPr/>
        </p:nvSpPr>
        <p:spPr>
          <a:xfrm>
            <a:off x="4750345" y="3316999"/>
            <a:ext cx="2" cy="58347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4" name="Hard"/>
          <p:cNvSpPr txBox="1"/>
          <p:nvPr/>
        </p:nvSpPr>
        <p:spPr>
          <a:xfrm>
            <a:off x="6828665" y="3991633"/>
            <a:ext cx="39807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Hard</a:t>
            </a:r>
          </a:p>
        </p:txBody>
      </p:sp>
      <p:sp>
        <p:nvSpPr>
          <p:cNvPr id="415" name="Line"/>
          <p:cNvSpPr/>
          <p:nvPr/>
        </p:nvSpPr>
        <p:spPr>
          <a:xfrm>
            <a:off x="5997552" y="3303613"/>
            <a:ext cx="831115" cy="557604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6" name="Shape"/>
          <p:cNvSpPr/>
          <p:nvPr/>
        </p:nvSpPr>
        <p:spPr>
          <a:xfrm rot="5400000">
            <a:off x="3982089" y="1217243"/>
            <a:ext cx="583485" cy="179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lnTo>
                  <a:pt x="0" y="7745"/>
                </a:lnTo>
                <a:lnTo>
                  <a:pt x="3340" y="7745"/>
                </a:lnTo>
                <a:lnTo>
                  <a:pt x="3340" y="21600"/>
                </a:lnTo>
                <a:lnTo>
                  <a:pt x="10799" y="17023"/>
                </a:lnTo>
                <a:lnTo>
                  <a:pt x="18260" y="21600"/>
                </a:lnTo>
                <a:lnTo>
                  <a:pt x="18260" y="7745"/>
                </a:lnTo>
                <a:lnTo>
                  <a:pt x="21600" y="7745"/>
                </a:lnTo>
                <a:lnTo>
                  <a:pt x="10799" y="0"/>
                </a:lnTo>
                <a:close/>
              </a:path>
            </a:pathLst>
          </a:custGeom>
          <a:gradFill>
            <a:gsLst>
              <a:gs pos="0">
                <a:schemeClr val="accent6">
                  <a:hueOff val="140423"/>
                  <a:lumOff val="24550"/>
                </a:schemeClr>
              </a:gs>
              <a:gs pos="35000">
                <a:srgbClr val="F9FFD1"/>
              </a:gs>
              <a:gs pos="100000">
                <a:schemeClr val="accent6">
                  <a:hueOff val="192704"/>
                  <a:lumOff val="33878"/>
                </a:schemeClr>
              </a:gs>
            </a:gsLst>
            <a:lin ang="16200000"/>
          </a:gradFill>
          <a:ln>
            <a:solidFill>
              <a:srgbClr val="D4FB79"/>
            </a:solidFill>
          </a:ln>
          <a:effectLst>
            <a:outerShdw blurRad="38100" dist="20000" dir="5400000" rotWithShape="0">
              <a:srgbClr val="000000">
                <a:alpha val="8294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271;p32"/>
          <p:cNvSpPr txBox="1">
            <a:spLocks noGrp="1"/>
          </p:cNvSpPr>
          <p:nvPr>
            <p:ph type="title"/>
          </p:nvPr>
        </p:nvSpPr>
        <p:spPr>
          <a:xfrm>
            <a:off x="252412" y="70320"/>
            <a:ext cx="6877203" cy="62850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Case: Teach Jon Snow Java</a:t>
            </a:r>
          </a:p>
        </p:txBody>
      </p:sp>
      <p:pic>
        <p:nvPicPr>
          <p:cNvPr id="419" name="diff.mp4" descr="diff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79964" y="521978"/>
            <a:ext cx="8184072" cy="4603540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7100" fill="hold"/>
                                        <p:tgtEl>
                                          <p:spTgt spid="4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entence in glossary box"/>
          <p:cNvSpPr txBox="1">
            <a:spLocks noGrp="1"/>
          </p:cNvSpPr>
          <p:nvPr>
            <p:ph type="body" sz="quarter" idx="1"/>
          </p:nvPr>
        </p:nvSpPr>
        <p:spPr>
          <a:xfrm>
            <a:off x="251616" y="1918095"/>
            <a:ext cx="8640768" cy="100955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Sentence in glossary box</a:t>
            </a:r>
          </a:p>
        </p:txBody>
      </p:sp>
      <p:sp>
        <p:nvSpPr>
          <p:cNvPr id="424" name="Glossary and PDF"/>
          <p:cNvSpPr txBox="1">
            <a:spLocks noGrp="1"/>
          </p:cNvSpPr>
          <p:nvPr>
            <p:ph type="title"/>
          </p:nvPr>
        </p:nvSpPr>
        <p:spPr>
          <a:xfrm>
            <a:off x="254074" y="366713"/>
            <a:ext cx="6877051" cy="628652"/>
          </a:xfrm>
          <a:prstGeom prst="rect">
            <a:avLst/>
          </a:prstGeom>
        </p:spPr>
        <p:txBody>
          <a:bodyPr/>
          <a:lstStyle/>
          <a:p>
            <a:pPr lvl="1">
              <a:defRPr sz="2400" b="1"/>
            </a:pPr>
            <a:r>
              <a:t>Glossary and PDF</a:t>
            </a:r>
          </a:p>
        </p:txBody>
      </p:sp>
      <p:sp>
        <p:nvSpPr>
          <p:cNvPr id="425" name="Line"/>
          <p:cNvSpPr/>
          <p:nvPr/>
        </p:nvSpPr>
        <p:spPr>
          <a:xfrm>
            <a:off x="3720315" y="2144016"/>
            <a:ext cx="1440335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6" name="Provide related information"/>
          <p:cNvSpPr txBox="1"/>
          <p:nvPr/>
        </p:nvSpPr>
        <p:spPr>
          <a:xfrm>
            <a:off x="5575532" y="2007591"/>
            <a:ext cx="3048174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Provide related information</a:t>
            </a:r>
          </a:p>
        </p:txBody>
      </p:sp>
      <p:sp>
        <p:nvSpPr>
          <p:cNvPr id="427" name="Motivation: Lots of reading -&gt; No structure,Time consuming"/>
          <p:cNvSpPr txBox="1"/>
          <p:nvPr/>
        </p:nvSpPr>
        <p:spPr>
          <a:xfrm>
            <a:off x="252413" y="1184898"/>
            <a:ext cx="5781911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700" b="1"/>
            </a:pPr>
            <a:r>
              <a:t>Motivation: </a:t>
            </a:r>
            <a:r>
              <a:rPr b="0"/>
              <a:t>Lots of reading -&gt; No structure,Time consuming</a:t>
            </a:r>
          </a:p>
        </p:txBody>
      </p:sp>
      <p:sp>
        <p:nvSpPr>
          <p:cNvPr id="428" name="Line"/>
          <p:cNvSpPr/>
          <p:nvPr/>
        </p:nvSpPr>
        <p:spPr>
          <a:xfrm>
            <a:off x="6767277" y="2483831"/>
            <a:ext cx="2" cy="628652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9" name="Need more"/>
          <p:cNvSpPr txBox="1"/>
          <p:nvPr/>
        </p:nvSpPr>
        <p:spPr>
          <a:xfrm>
            <a:off x="6132686" y="3320281"/>
            <a:ext cx="1269183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Need more</a:t>
            </a:r>
          </a:p>
        </p:txBody>
      </p:sp>
      <p:sp>
        <p:nvSpPr>
          <p:cNvPr id="430" name="Line"/>
          <p:cNvSpPr/>
          <p:nvPr/>
        </p:nvSpPr>
        <p:spPr>
          <a:xfrm flipH="1">
            <a:off x="3546647" y="3384547"/>
            <a:ext cx="2050707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1" name="Go to related pdf page"/>
          <p:cNvSpPr txBox="1"/>
          <p:nvPr/>
        </p:nvSpPr>
        <p:spPr>
          <a:xfrm>
            <a:off x="874098" y="3242653"/>
            <a:ext cx="2540422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1">
              <a:defRPr sz="2000"/>
            </a:pPr>
            <a:r>
              <a:t>Go to related pdf page</a:t>
            </a:r>
          </a:p>
        </p:txBody>
      </p:sp>
      <p:sp>
        <p:nvSpPr>
          <p:cNvPr id="432" name="Open Book"/>
          <p:cNvSpPr/>
          <p:nvPr/>
        </p:nvSpPr>
        <p:spPr>
          <a:xfrm rot="378798" flipH="1">
            <a:off x="476937" y="3515507"/>
            <a:ext cx="1316943" cy="1219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585858"/>
          </a:solidFill>
          <a:ln>
            <a:solidFill>
              <a:schemeClr val="accent2">
                <a:lumOff val="-2588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</Words>
  <Application>Microsoft Macintosh PowerPoint</Application>
  <PresentationFormat>On-screen Show (16:9)</PresentationFormat>
  <Paragraphs>141</Paragraphs>
  <Slides>21</Slides>
  <Notes>10</Notes>
  <HiddenSlides>0</HiddenSlides>
  <MMClips>9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KM-1: Visualization of knowledge graphs of book contents</vt:lpstr>
      <vt:lpstr>Visualization of knowledge graphs of book contents</vt:lpstr>
      <vt:lpstr>Case: Teach Jon Snow Java</vt:lpstr>
      <vt:lpstr>Case: Teach Jon Snow Java</vt:lpstr>
      <vt:lpstr>Macro and Micro Map</vt:lpstr>
      <vt:lpstr>Case: Teach Jon Snow Java</vt:lpstr>
      <vt:lpstr>Difficult Level</vt:lpstr>
      <vt:lpstr>Case: Teach Jon Snow Java</vt:lpstr>
      <vt:lpstr>Glossary and PDF</vt:lpstr>
      <vt:lpstr>Case: Teach Jon Snow Java</vt:lpstr>
      <vt:lpstr>Exercises and Clusters</vt:lpstr>
      <vt:lpstr>Case: Teach Jon Snow Java</vt:lpstr>
      <vt:lpstr>Case: Teach Jon Snow Java</vt:lpstr>
      <vt:lpstr>Case: Teach Jon Snow Java</vt:lpstr>
      <vt:lpstr>Case: Teach Jon Snow Java</vt:lpstr>
      <vt:lpstr>Modify Mode</vt:lpstr>
      <vt:lpstr>Case: Teach Jon Snow Java</vt:lpstr>
      <vt:lpstr>Main Challenges</vt:lpstr>
      <vt:lpstr>Future Works</vt:lpstr>
      <vt:lpstr>Self-Critical Discussion</vt:lpstr>
      <vt:lpstr>Thank you for your attention!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KM-1: Visualization of knowledge graphs of book contents</dc:title>
  <cp:lastModifiedBy>Kadriye Yasemin USTA</cp:lastModifiedBy>
  <cp:revision>1</cp:revision>
  <dcterms:modified xsi:type="dcterms:W3CDTF">2019-07-16T08:58:34Z</dcterms:modified>
</cp:coreProperties>
</file>